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2"/>
  </p:notesMasterIdLst>
  <p:sldIdLst>
    <p:sldId id="256" r:id="rId2"/>
    <p:sldId id="257" r:id="rId3"/>
    <p:sldId id="308" r:id="rId4"/>
    <p:sldId id="309" r:id="rId5"/>
    <p:sldId id="310" r:id="rId6"/>
    <p:sldId id="311" r:id="rId7"/>
    <p:sldId id="312" r:id="rId8"/>
    <p:sldId id="313" r:id="rId9"/>
    <p:sldId id="316" r:id="rId10"/>
    <p:sldId id="315" r:id="rId11"/>
    <p:sldId id="323" r:id="rId12"/>
    <p:sldId id="317" r:id="rId13"/>
    <p:sldId id="324" r:id="rId14"/>
    <p:sldId id="319" r:id="rId15"/>
    <p:sldId id="320" r:id="rId16"/>
    <p:sldId id="325" r:id="rId17"/>
    <p:sldId id="321" r:id="rId18"/>
    <p:sldId id="322" r:id="rId19"/>
    <p:sldId id="326" r:id="rId20"/>
    <p:sldId id="327" r:id="rId21"/>
    <p:sldId id="329" r:id="rId22"/>
    <p:sldId id="330" r:id="rId23"/>
    <p:sldId id="338" r:id="rId24"/>
    <p:sldId id="331" r:id="rId25"/>
    <p:sldId id="340" r:id="rId26"/>
    <p:sldId id="343" r:id="rId27"/>
    <p:sldId id="328" r:id="rId28"/>
    <p:sldId id="341" r:id="rId29"/>
    <p:sldId id="342" r:id="rId30"/>
    <p:sldId id="278" r:id="rId31"/>
  </p:sldIdLst>
  <p:sldSz cx="9144000" cy="5143500" type="screen16x9"/>
  <p:notesSz cx="6858000" cy="9144000"/>
  <p:embeddedFontLst>
    <p:embeddedFont>
      <p:font typeface="Anaheim" panose="020B0604020202020204" charset="0"/>
      <p:regular r:id="rId33"/>
      <p:bold r:id="rId34"/>
    </p:embeddedFon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Garamond" panose="02020404030301010803" pitchFamily="18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482A92-4FCA-4999-B29E-31E8C43078A3}">
  <a:tblStyle styleId="{9D482A92-4FCA-4999-B29E-31E8C43078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6fd93d6a_0_18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96fd93d6a_0_18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e96fd93d6a_0_18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e96fd93d6a_0_18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214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519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1" name="Google Shape;11;p2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628700" y="1563483"/>
            <a:ext cx="47952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rgbClr val="37281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4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28" name="Google Shape;28;p4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" name="Google Shape;30;p4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58450"/>
            <a:ext cx="7704000" cy="3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720072" y="540000"/>
            <a:ext cx="7704093" cy="577207"/>
            <a:chOff x="3667800" y="1583575"/>
            <a:chExt cx="4756200" cy="577207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4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7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60" name="Google Shape;60;p7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3889275" y="540000"/>
            <a:ext cx="4534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3889275" y="1277800"/>
            <a:ext cx="4534800" cy="3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★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3889553" y="540020"/>
            <a:ext cx="4535037" cy="577207"/>
            <a:chOff x="3667800" y="1583575"/>
            <a:chExt cx="4756200" cy="577207"/>
          </a:xfrm>
        </p:grpSpPr>
        <p:cxnSp>
          <p:nvCxnSpPr>
            <p:cNvPr id="66" name="Google Shape;66;p7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3667800" y="2160782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8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71" name="Google Shape;71;p8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" name="Google Shape;73;p8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2353036" y="1857868"/>
            <a:ext cx="4446600" cy="16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136" name="Google Shape;136;p16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" name="Google Shape;138;p16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956747" y="1565529"/>
            <a:ext cx="3471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1"/>
          </p:nvPr>
        </p:nvSpPr>
        <p:spPr>
          <a:xfrm>
            <a:off x="956747" y="2290654"/>
            <a:ext cx="34710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9"/>
          <p:cNvGrpSpPr/>
          <p:nvPr/>
        </p:nvGrpSpPr>
        <p:grpSpPr>
          <a:xfrm>
            <a:off x="164250" y="145200"/>
            <a:ext cx="8815500" cy="4853100"/>
            <a:chOff x="164250" y="145200"/>
            <a:chExt cx="8815500" cy="4853100"/>
          </a:xfrm>
        </p:grpSpPr>
        <p:sp>
          <p:nvSpPr>
            <p:cNvPr id="312" name="Google Shape;312;p29"/>
            <p:cNvSpPr/>
            <p:nvPr/>
          </p:nvSpPr>
          <p:spPr>
            <a:xfrm>
              <a:off x="164250" y="145200"/>
              <a:ext cx="8815500" cy="48531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261000" y="245100"/>
              <a:ext cx="8622000" cy="46533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29"/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8" r:id="rId5"/>
    <p:sldLayoutId id="2147483662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2"/>
          <p:cNvGrpSpPr/>
          <p:nvPr/>
        </p:nvGrpSpPr>
        <p:grpSpPr>
          <a:xfrm>
            <a:off x="3628700" y="3498710"/>
            <a:ext cx="4795305" cy="429010"/>
            <a:chOff x="3628700" y="3051039"/>
            <a:chExt cx="4795305" cy="429010"/>
          </a:xfrm>
        </p:grpSpPr>
        <p:sp>
          <p:nvSpPr>
            <p:cNvPr id="324" name="Google Shape;324;p32"/>
            <p:cNvSpPr/>
            <p:nvPr/>
          </p:nvSpPr>
          <p:spPr>
            <a:xfrm>
              <a:off x="3628700" y="3051039"/>
              <a:ext cx="4795305" cy="429010"/>
            </a:xfrm>
            <a:custGeom>
              <a:avLst/>
              <a:gdLst/>
              <a:ahLst/>
              <a:cxnLst/>
              <a:rect l="l" t="t" r="r" b="b"/>
              <a:pathLst>
                <a:path w="99179" h="8873" extrusionOk="0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914775" y="3188675"/>
              <a:ext cx="161517" cy="153748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963565" y="3188675"/>
              <a:ext cx="160407" cy="153748"/>
            </a:xfrm>
            <a:custGeom>
              <a:avLst/>
              <a:gdLst/>
              <a:ahLst/>
              <a:cxnLst/>
              <a:rect l="l" t="t" r="r" b="b"/>
              <a:pathLst>
                <a:path w="3035" h="2909" extrusionOk="0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ctrTitle"/>
          </p:nvPr>
        </p:nvSpPr>
        <p:spPr>
          <a:xfrm>
            <a:off x="3648300" y="1374552"/>
            <a:ext cx="47952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ZOMATO RESTAURANT ANALYSIS</a:t>
            </a:r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1"/>
          </p:nvPr>
        </p:nvSpPr>
        <p:spPr>
          <a:xfrm>
            <a:off x="4029800" y="3487470"/>
            <a:ext cx="3993000" cy="4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Here is where </a:t>
            </a:r>
            <a:r>
              <a:rPr lang="en">
                <a:solidFill>
                  <a:schemeClr val="lt1"/>
                </a:solidFill>
              </a:rPr>
              <a:t>your Food Journey </a:t>
            </a:r>
            <a:r>
              <a:rPr lang="en" dirty="0">
                <a:solidFill>
                  <a:schemeClr val="lt1"/>
                </a:solidFill>
              </a:rPr>
              <a:t>begins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329" name="Google Shape;329;p32"/>
          <p:cNvGrpSpPr/>
          <p:nvPr/>
        </p:nvGrpSpPr>
        <p:grpSpPr>
          <a:xfrm>
            <a:off x="3667800" y="1092629"/>
            <a:ext cx="4756200" cy="1918375"/>
            <a:chOff x="3667800" y="1583575"/>
            <a:chExt cx="4756200" cy="1513159"/>
          </a:xfrm>
        </p:grpSpPr>
        <p:cxnSp>
          <p:nvCxnSpPr>
            <p:cNvPr id="330" name="Google Shape;330;p32"/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32"/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73" y="543300"/>
            <a:ext cx="2707981" cy="405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2"/>
          <p:cNvGrpSpPr/>
          <p:nvPr/>
        </p:nvGrpSpPr>
        <p:grpSpPr>
          <a:xfrm>
            <a:off x="3729496" y="755996"/>
            <a:ext cx="4558528" cy="199222"/>
            <a:chOff x="3679970" y="1299607"/>
            <a:chExt cx="4558528" cy="199222"/>
          </a:xfrm>
        </p:grpSpPr>
        <p:sp>
          <p:nvSpPr>
            <p:cNvPr id="334" name="Google Shape;334;p32"/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2"/>
          <p:cNvGrpSpPr/>
          <p:nvPr/>
        </p:nvGrpSpPr>
        <p:grpSpPr>
          <a:xfrm>
            <a:off x="3834023" y="3095752"/>
            <a:ext cx="4558528" cy="199222"/>
            <a:chOff x="3679970" y="1299607"/>
            <a:chExt cx="4558528" cy="199222"/>
          </a:xfrm>
        </p:grpSpPr>
        <p:sp>
          <p:nvSpPr>
            <p:cNvPr id="349" name="Google Shape;349;p32"/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EBAE-6519-5E1C-DA44-FEAA15D5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and Review Analysis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7EE31-E8D4-19AF-1C7C-08D0144E0F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09" t="33213" r="65914" b="22807"/>
          <a:stretch/>
        </p:blipFill>
        <p:spPr bwMode="auto">
          <a:xfrm>
            <a:off x="3326793" y="1643473"/>
            <a:ext cx="2409507" cy="31377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1212DCF-E829-B298-0C7C-277FFE294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112" y="1266262"/>
            <a:ext cx="160759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     3. Cities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u="sng" dirty="0">
                <a:solidFill>
                  <a:srgbClr val="5C3614"/>
                </a:solidFill>
              </a:rPr>
              <a:t>Least Avg Rating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B836CDC-7D26-5D8E-CD0D-FA7F117C7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961" y="1266262"/>
            <a:ext cx="1948020" cy="1639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/>
              <a:t>1. </a:t>
            </a:r>
            <a:r>
              <a:rPr lang="en-US" altLang="en-US" sz="1200" b="1" dirty="0">
                <a:solidFill>
                  <a:srgbClr val="5C3614"/>
                </a:solidFill>
              </a:rPr>
              <a:t>Rating Categories</a:t>
            </a:r>
          </a:p>
          <a:p>
            <a:r>
              <a:rPr lang="en-US" sz="1200" dirty="0">
                <a:solidFill>
                  <a:srgbClr val="6B3D3D"/>
                </a:solidFill>
              </a:rPr>
              <a:t>Excellent(1-2): </a:t>
            </a:r>
            <a:r>
              <a:rPr lang="en-US" sz="1200" dirty="0">
                <a:solidFill>
                  <a:srgbClr val="FF0000"/>
                </a:solidFill>
              </a:rPr>
              <a:t>1423</a:t>
            </a:r>
          </a:p>
          <a:p>
            <a:r>
              <a:rPr lang="en-US" sz="1200" dirty="0">
                <a:solidFill>
                  <a:srgbClr val="6B3D3D"/>
                </a:solidFill>
              </a:rPr>
              <a:t>Good(2-3): </a:t>
            </a:r>
            <a:r>
              <a:rPr lang="en-US" sz="1200" dirty="0">
                <a:solidFill>
                  <a:srgbClr val="00B050"/>
                </a:solidFill>
              </a:rPr>
              <a:t>4590</a:t>
            </a:r>
          </a:p>
          <a:p>
            <a:r>
              <a:rPr lang="en-US" sz="1200" dirty="0">
                <a:solidFill>
                  <a:srgbClr val="6B3D3D"/>
                </a:solidFill>
              </a:rPr>
              <a:t>Fair(3-4): </a:t>
            </a:r>
            <a:r>
              <a:rPr lang="en-US" sz="1200" dirty="0">
                <a:solidFill>
                  <a:srgbClr val="FFC000"/>
                </a:solidFill>
              </a:rPr>
              <a:t>2158</a:t>
            </a:r>
          </a:p>
          <a:p>
            <a:r>
              <a:rPr lang="en-US" sz="1200" dirty="0">
                <a:solidFill>
                  <a:srgbClr val="6B3D3D"/>
                </a:solidFill>
              </a:rPr>
              <a:t>Poor</a:t>
            </a:r>
            <a:r>
              <a:rPr lang="en-US" sz="1200" dirty="0">
                <a:solidFill>
                  <a:srgbClr val="6B3D3D"/>
                </a:solidFill>
                <a:sym typeface="Wingdings" panose="05000000000000000000" pitchFamily="2" charset="2"/>
              </a:rPr>
              <a:t>(4-5)</a:t>
            </a:r>
            <a:r>
              <a:rPr lang="en-US" sz="1200" dirty="0">
                <a:solidFill>
                  <a:srgbClr val="6B3D3D"/>
                </a:solidFill>
              </a:rPr>
              <a:t> </a:t>
            </a:r>
            <a:r>
              <a:rPr lang="en-US" sz="1200" dirty="0">
                <a:solidFill>
                  <a:srgbClr val="FF0000"/>
                </a:solidFill>
              </a:rPr>
              <a:t>1380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289478D-7122-C070-4518-BFAD087E8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224" y="1266262"/>
            <a:ext cx="139601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2. Countries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E3407-BDFC-E1B6-4947-A542A04941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2" t="31484" r="62573" b="52880"/>
          <a:stretch/>
        </p:blipFill>
        <p:spPr>
          <a:xfrm>
            <a:off x="6309509" y="1981219"/>
            <a:ext cx="2170800" cy="1181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DDE0B3-7AC6-DCAB-1512-2ACDD98CF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t="31484" r="59441" b="52621"/>
          <a:stretch/>
        </p:blipFill>
        <p:spPr>
          <a:xfrm>
            <a:off x="6309937" y="3494176"/>
            <a:ext cx="2170372" cy="1191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06FDEB-F1AB-0CEB-CEAB-37950933AFB7}"/>
              </a:ext>
            </a:extLst>
          </p:cNvPr>
          <p:cNvSpPr txBox="1"/>
          <p:nvPr/>
        </p:nvSpPr>
        <p:spPr>
          <a:xfrm>
            <a:off x="6591112" y="3189729"/>
            <a:ext cx="2028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u="sng" dirty="0">
                <a:solidFill>
                  <a:srgbClr val="5C3614"/>
                </a:solidFill>
              </a:rPr>
              <a:t>Highest Avg Rating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2D17AE-120F-CF10-151B-6A8E82605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41681" r="66552" b="24014"/>
          <a:stretch/>
        </p:blipFill>
        <p:spPr>
          <a:xfrm>
            <a:off x="430377" y="2905685"/>
            <a:ext cx="2491054" cy="1779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371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9772F-9A7D-4AE9-D029-6163B6CEC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0903-0C17-376B-6840-F4EF1F2F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and Reviews Analysis: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B9317A-A920-E282-DBB7-D380811CC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41370"/>
            <a:ext cx="826059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Basic Insights:</a:t>
            </a:r>
            <a:endParaRPr kumimoji="0" lang="en-US" altLang="en-US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 The majority of the restaurants fall into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"Good"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rating category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(46%),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indicating that most establishments have satisfactory ratings.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Countries like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Philippines, Turkey, and Indonesia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higher average ratings, indicating better customer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satisfaction and potentially higher quality of dining experiences.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India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has the lowest average rating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(2.77),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which may suggest room for improvement in customer satisfaction or quality of service.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Cities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Inner City and Quezon City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exceptionally high average ratings, indicating a high level of customer satisfaction.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Cities such as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Faridabad and Noida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the lowest average ratings, indicating areas that may require significant improvement in customer service or dining experience.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76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6807-A7D5-B6C3-1635-08EECC29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and Review Analysis</a:t>
            </a:r>
            <a:endParaRPr lang="en-IN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F00EAFB-F814-93E5-D49A-BE6C7631F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5" y="1310367"/>
            <a:ext cx="815277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u="sng" dirty="0">
                <a:solidFill>
                  <a:srgbClr val="5C3614"/>
                </a:solidFill>
              </a:rPr>
              <a:t>Votes and Ratings:</a:t>
            </a:r>
            <a:endParaRPr kumimoji="0" lang="en-US" altLang="en-US" b="1" i="0" u="sng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7E4B1C"/>
                </a:solidFill>
              </a:rPr>
              <a:t>From the analysis, we found that there is a </a:t>
            </a:r>
            <a:r>
              <a:rPr lang="en-US" altLang="en-US" b="1" dirty="0">
                <a:solidFill>
                  <a:srgbClr val="607B35"/>
                </a:solidFill>
              </a:rPr>
              <a:t>positive relation </a:t>
            </a:r>
            <a:r>
              <a:rPr lang="en-US" altLang="en-US" dirty="0">
                <a:solidFill>
                  <a:srgbClr val="7E4B1C"/>
                </a:solidFill>
              </a:rPr>
              <a:t>between rating and sum of votes, Higher the Rating Higher is the Votes.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This indicates that customers are more inclined to vote when they have a positive experience and customers are less likely to engage or leave feedback when their experience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mediocre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poor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u="sng" dirty="0">
                <a:solidFill>
                  <a:srgbClr val="5C3614"/>
                </a:solidFill>
              </a:rPr>
              <a:t>Buckets and Ratings: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From the analysis, we found that there is a relationship between </a:t>
            </a:r>
            <a:r>
              <a:rPr lang="en-US" altLang="en-US" b="1" dirty="0">
                <a:solidFill>
                  <a:srgbClr val="6B3D3D"/>
                </a:solidFill>
              </a:rPr>
              <a:t>Buckets</a:t>
            </a:r>
            <a:r>
              <a:rPr lang="en-US" altLang="en-US" dirty="0">
                <a:solidFill>
                  <a:srgbClr val="6B3D3D"/>
                </a:solidFill>
              </a:rPr>
              <a:t> </a:t>
            </a:r>
            <a:r>
              <a:rPr lang="en-US" altLang="en-US" dirty="0">
                <a:solidFill>
                  <a:srgbClr val="7E4B1C"/>
                </a:solidFill>
              </a:rPr>
              <a:t>and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6B3D3D"/>
                </a:solidFill>
              </a:rPr>
              <a:t>Rating category.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Out of </a:t>
            </a:r>
            <a:r>
              <a:rPr lang="en-US" altLang="en-US" b="1" dirty="0">
                <a:solidFill>
                  <a:srgbClr val="C00000"/>
                </a:solidFill>
              </a:rPr>
              <a:t>2158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>
                <a:solidFill>
                  <a:srgbClr val="7E4B1C"/>
                </a:solidFill>
              </a:rPr>
              <a:t>poor ratings 1704 ratings belongs to restaurants which comes under </a:t>
            </a:r>
            <a:r>
              <a:rPr lang="en-US" altLang="en-US" b="1" dirty="0">
                <a:solidFill>
                  <a:srgbClr val="C00000"/>
                </a:solidFill>
              </a:rPr>
              <a:t>Lower End Bucket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7E4B1C"/>
                </a:solidFill>
              </a:rPr>
              <a:t>Category which has a price range of </a:t>
            </a:r>
            <a:r>
              <a:rPr lang="en-US" altLang="en-US" b="1" dirty="0">
                <a:solidFill>
                  <a:srgbClr val="C00000"/>
                </a:solidFill>
              </a:rPr>
              <a:t>1</a:t>
            </a:r>
            <a:r>
              <a:rPr lang="en-US" altLang="en-US" dirty="0"/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There are </a:t>
            </a:r>
            <a:r>
              <a:rPr lang="en-US" altLang="en-US" b="1" dirty="0">
                <a:solidFill>
                  <a:srgbClr val="607B35"/>
                </a:solidFill>
              </a:rPr>
              <a:t>0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7E4B1C"/>
                </a:solidFill>
              </a:rPr>
              <a:t>poor and fair ratings for restaurants which comes under</a:t>
            </a:r>
            <a:r>
              <a:rPr lang="en-US" altLang="en-US" dirty="0">
                <a:solidFill>
                  <a:srgbClr val="607B35"/>
                </a:solidFill>
              </a:rPr>
              <a:t> H</a:t>
            </a:r>
            <a:r>
              <a:rPr lang="en-US" altLang="en-US" b="1" dirty="0">
                <a:solidFill>
                  <a:srgbClr val="607B35"/>
                </a:solidFill>
              </a:rPr>
              <a:t>igher end buckets </a:t>
            </a:r>
            <a:r>
              <a:rPr lang="en-US" altLang="en-US" dirty="0">
                <a:solidFill>
                  <a:srgbClr val="7E4B1C"/>
                </a:solidFill>
              </a:rPr>
              <a:t>which has a price range of </a:t>
            </a:r>
            <a:r>
              <a:rPr lang="en-US" altLang="en-US" b="1" dirty="0">
                <a:solidFill>
                  <a:srgbClr val="607B35"/>
                </a:solidFill>
              </a:rPr>
              <a:t>4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E4B1C"/>
                </a:solidFill>
              </a:rPr>
              <a:t>This trend underscores the importance of pricing in customer satisfaction, where higher-end establishments tend to offer superior quality and service, resulting in better ratings.</a:t>
            </a:r>
            <a:endParaRPr lang="en-US" altLang="en-US" dirty="0">
              <a:solidFill>
                <a:srgbClr val="7E4B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4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7190F-FB30-A839-AB79-9B87B8B63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56BF-DD39-A011-7035-8D8C74DF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624" y="1639129"/>
            <a:ext cx="6552969" cy="873491"/>
          </a:xfrm>
        </p:spPr>
        <p:txBody>
          <a:bodyPr/>
          <a:lstStyle/>
          <a:p>
            <a:r>
              <a:rPr lang="en-US" sz="4000" b="1" dirty="0">
                <a:solidFill>
                  <a:srgbClr val="6B3D3D"/>
                </a:solidFill>
                <a:latin typeface="Arvo"/>
                <a:sym typeface="Arvo"/>
              </a:rPr>
              <a:t>POPULARITY </a:t>
            </a:r>
            <a:br>
              <a:rPr lang="en-US" sz="4000" b="1" dirty="0">
                <a:solidFill>
                  <a:srgbClr val="6B3D3D"/>
                </a:solidFill>
                <a:latin typeface="Arvo"/>
                <a:sym typeface="Arvo"/>
              </a:rPr>
            </a:br>
            <a:r>
              <a:rPr lang="en-US" sz="4000" b="1" dirty="0">
                <a:solidFill>
                  <a:srgbClr val="6B3D3D"/>
                </a:solidFill>
                <a:latin typeface="Arvo"/>
                <a:sym typeface="Arvo"/>
              </a:rPr>
              <a:t>ANALYSIS</a:t>
            </a:r>
            <a:endParaRPr lang="en-IN" sz="38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70A08F1C-5128-4828-9B8A-A1ADA8B23CE5}"/>
              </a:ext>
            </a:extLst>
          </p:cNvPr>
          <p:cNvGrpSpPr/>
          <p:nvPr/>
        </p:nvGrpSpPr>
        <p:grpSpPr>
          <a:xfrm>
            <a:off x="2466084" y="2829644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EE65E714-0A84-5BF3-9506-8078BC6CA070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E179FF05-894F-B0E9-ED26-16B035206989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10F88E33-32ED-5B51-9008-BBADC123B8E6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983AD14A-45B7-D146-2E56-DD5F1B88A5B1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C3898287-86EA-F2E6-A4E1-C69127B25D4A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FAD8D89F-6689-43F2-D841-E4FFDA881FC8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F8259E81-C8B8-BB5C-D059-27F0F8930FA3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50343ABF-0429-CEB6-9BBC-A9C7759711D8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48EABB5B-B5A4-8104-B4DE-09640B4F69CD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AFEEBBD5-4BA8-BF92-B29E-FF4AA1DBAF9D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2F22B689-4FC3-3154-E70F-EB703DDA774F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9422F944-D90E-E448-9DD4-7D50A07C47E6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EEA0A9D7-50FB-F8BC-467E-6B66C0756DD6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8D8948FA-DE44-A640-6AD2-94CE37AF8114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C97F26D0-266A-3CA5-2463-E004557D310E}"/>
              </a:ext>
            </a:extLst>
          </p:cNvPr>
          <p:cNvGrpSpPr/>
          <p:nvPr/>
        </p:nvGrpSpPr>
        <p:grpSpPr>
          <a:xfrm>
            <a:off x="1921596" y="1343416"/>
            <a:ext cx="5521982" cy="1435673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61A89E5E-AC92-D1EC-0A15-580066694505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76CA8960-CAF6-87EE-47EF-2627C41C4000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4943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BAAB-1F27-DEE1-AC57-1345BC4F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0F7D-DF2D-644E-9C1D-A24738A2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Analysis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FA4B7D0-7A66-FFF7-6BDD-A2CF827C6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84" y="1171792"/>
            <a:ext cx="810722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Popular Cuisines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North Indian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cuisine dominates the popularity chart, reflecting a strong preference for this type of cuisine.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combination of North Indian with other cuisines like Mughlai and Chinese also indicates a trend towards fusion or multi-cuisine offerings.</a:t>
            </a:r>
            <a:endParaRPr lang="en-US" altLang="en-US" dirty="0">
              <a:solidFill>
                <a:srgbClr val="7E4B1C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Popular Restaurants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AB’s – Absolute Barbecues </a:t>
            </a:r>
            <a:r>
              <a:rPr kumimoji="0" lang="en-US" altLang="en-US" i="0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leads in popularity by a significant margin, suggesting a highly favorable customer experience or effective marketing strategies.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Country </a:t>
            </a:r>
            <a:r>
              <a:rPr lang="en-US" altLang="en-US" b="1" u="sng" dirty="0">
                <a:solidFill>
                  <a:srgbClr val="5C3614"/>
                </a:solidFill>
                <a:latin typeface="+mj-lt"/>
              </a:rPr>
              <a:t>and Cities (Highest Votes)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Indian cities, particularly </a:t>
            </a:r>
            <a:r>
              <a:rPr kumimoji="0" lang="en-US" altLang="en-US" b="1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New Delhi, </a:t>
            </a:r>
            <a:r>
              <a:rPr kumimoji="0" lang="en-US" altLang="en-US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receive the highest number of votes, indicating a vibrant and engaged customer base.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concentration of votes in major Indian cities suggests these areas have a significant influence on the overall popularity metrics.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+mj-lt"/>
              </a:rPr>
              <a:t>Country </a:t>
            </a:r>
            <a:r>
              <a:rPr lang="en-US" altLang="en-US" b="1" u="sng" dirty="0">
                <a:solidFill>
                  <a:srgbClr val="5C3614"/>
                </a:solidFill>
                <a:latin typeface="+mj-lt"/>
              </a:rPr>
              <a:t>and Cities (Lowest Votes)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7E4B1C"/>
                </a:solidFill>
              </a:rPr>
              <a:t>Cities with the lowest votes </a:t>
            </a:r>
            <a:r>
              <a:rPr lang="en-US" altLang="en-US" b="1" dirty="0">
                <a:solidFill>
                  <a:srgbClr val="C00000"/>
                </a:solidFill>
              </a:rPr>
              <a:t>Consort</a:t>
            </a:r>
            <a:r>
              <a:rPr lang="en-US" altLang="en-US" b="1" dirty="0">
                <a:solidFill>
                  <a:srgbClr val="00B050"/>
                </a:solidFill>
              </a:rPr>
              <a:t> </a:t>
            </a:r>
            <a:r>
              <a:rPr lang="en-US" altLang="en-US" dirty="0">
                <a:solidFill>
                  <a:srgbClr val="7E4B1C"/>
                </a:solidFill>
              </a:rPr>
              <a:t>and </a:t>
            </a:r>
            <a:r>
              <a:rPr lang="en-US" altLang="en-US" b="1" dirty="0">
                <a:solidFill>
                  <a:srgbClr val="C00000"/>
                </a:solidFill>
              </a:rPr>
              <a:t>Cochrane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7E4B1C"/>
                </a:solidFill>
              </a:rPr>
              <a:t>are relatively unknown or have a smaller population, which could impact the number of votes.</a:t>
            </a:r>
          </a:p>
        </p:txBody>
      </p:sp>
    </p:spTree>
    <p:extLst>
      <p:ext uri="{BB962C8B-B14F-4D97-AF65-F5344CB8AC3E}">
        <p14:creationId xmlns:p14="http://schemas.microsoft.com/office/powerpoint/2010/main" val="365287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0E9A6-92FD-3F69-E96D-DAB35E92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4C4BA-9E02-02CA-5DEC-AAF3789E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Popularity Analysis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C2B5D79-3CCB-E7ED-3919-D45455323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4" y="1311265"/>
            <a:ext cx="471309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C3614"/>
                </a:solidFill>
              </a:rPr>
              <a:t>Additional Findings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5C3614"/>
                </a:solidFill>
              </a:rPr>
              <a:t>Influence of Indian Data:</a:t>
            </a:r>
          </a:p>
          <a:p>
            <a:pPr algn="just"/>
            <a:r>
              <a:rPr lang="en-US" dirty="0">
                <a:solidFill>
                  <a:srgbClr val="7E4B1C"/>
                </a:solidFill>
              </a:rPr>
              <a:t>The popularity of North Indian cuisines (Mughlai, North Indian, North Indian-Chinese) is significantly influenced by the high number of restaurants in India, which has the maximum number of votes and restaurants.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5C3614"/>
                </a:solidFill>
              </a:rPr>
              <a:t>Broader Trend</a:t>
            </a:r>
            <a:r>
              <a:rPr lang="en-US" b="1" dirty="0">
                <a:solidFill>
                  <a:srgbClr val="5C3614"/>
                </a:solidFill>
              </a:rPr>
              <a:t>:</a:t>
            </a:r>
          </a:p>
          <a:p>
            <a:pPr algn="just"/>
            <a:r>
              <a:rPr lang="en-US" dirty="0">
                <a:solidFill>
                  <a:srgbClr val="7E4B1C"/>
                </a:solidFill>
              </a:rPr>
              <a:t>Despite the strong influence of Indian data, the cuisine found most consistently across various countries is </a:t>
            </a:r>
            <a:r>
              <a:rPr lang="en-US" b="1" dirty="0">
                <a:solidFill>
                  <a:srgbClr val="5C3614"/>
                </a:solidFill>
              </a:rPr>
              <a:t>Cafe</a:t>
            </a:r>
            <a:r>
              <a:rPr lang="en-US" dirty="0">
                <a:solidFill>
                  <a:srgbClr val="7E4B1C"/>
                </a:solidFill>
              </a:rPr>
              <a:t>. This indicates that Cafe-style cuisine has a broad international appeal and is widely accepted in multiple regions outside India.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b="1" u="sng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C9E0619-5398-77D2-6883-D33BFF0BE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845D28-E620-6D50-CAC7-E98BC63B1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6279" r="48884" b="22629"/>
          <a:stretch/>
        </p:blipFill>
        <p:spPr>
          <a:xfrm>
            <a:off x="5264460" y="1332307"/>
            <a:ext cx="3479866" cy="3323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928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5AD6-398B-4D30-D43D-228DA060B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CFF5-E40D-E349-1F71-F415E37E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02" y="1624507"/>
            <a:ext cx="6552969" cy="873491"/>
          </a:xfrm>
        </p:spPr>
        <p:txBody>
          <a:bodyPr/>
          <a:lstStyle/>
          <a:p>
            <a:r>
              <a:rPr lang="en-US" sz="3600" b="1" dirty="0">
                <a:solidFill>
                  <a:srgbClr val="A96526"/>
                </a:solidFill>
                <a:latin typeface="Arvo"/>
                <a:sym typeface="Arvo"/>
              </a:rPr>
              <a:t>RESTAURANT COUNT ANALYSIS</a:t>
            </a:r>
            <a:endParaRPr lang="en-IN" sz="36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BC8BA6FF-0AB2-A300-3E61-556B80B08D14}"/>
              </a:ext>
            </a:extLst>
          </p:cNvPr>
          <p:cNvGrpSpPr/>
          <p:nvPr/>
        </p:nvGrpSpPr>
        <p:grpSpPr>
          <a:xfrm>
            <a:off x="2466084" y="2829644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04BFB2D7-2B84-CDBB-6BE1-9DAA77DECADE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09719AB9-80B6-A35F-037A-8B39F1FC72C9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F00D082A-7AB0-4337-DC29-A1715A416523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E91B38E4-EF27-6962-4A7E-B1C267DEE736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09F3F07B-7682-43B2-9EEF-0D33FADA55F7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69AA4C51-BB2B-9436-F321-CC017F996417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28C79D74-5E56-718B-8005-4ECA378E4B62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2DF40D97-1359-7731-E394-8C05EAF6CF3C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6D4C6239-0807-FDFE-7502-F47E9FD1EDEA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465A5751-39FE-DD1F-CA6F-9208AE470EE8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251863F3-DBA7-60FF-2325-460370FA4023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AF0E849B-356A-7D85-5E5A-7D12ACF108EE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56FC43C9-EDA0-0D75-F577-65E34F444EB8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A6B4F161-9349-CF2E-DD41-E481DBC7C8D9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6AE746A4-6F52-43EB-DAD8-49E6642E27BF}"/>
              </a:ext>
            </a:extLst>
          </p:cNvPr>
          <p:cNvGrpSpPr/>
          <p:nvPr/>
        </p:nvGrpSpPr>
        <p:grpSpPr>
          <a:xfrm>
            <a:off x="1921596" y="1343416"/>
            <a:ext cx="5521982" cy="1435673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68AB08E1-F6B2-E558-794C-6672582227CC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30CA5D01-6C9F-F7E6-E161-491B1F5F7469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13630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FCB2-016C-98E2-4FDE-3D5D8308A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8F44-8EE9-727F-7FDA-5488C15C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Count Analysis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C00C69-21C7-C188-7012-1EEA5B65D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9286" y="1204955"/>
            <a:ext cx="25675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                  Countries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       </a:t>
            </a:r>
            <a:r>
              <a:rPr lang="en-US" altLang="en-US" sz="1200" u="sng" dirty="0">
                <a:solidFill>
                  <a:srgbClr val="5C3614"/>
                </a:solidFill>
              </a:rPr>
              <a:t>Highest No of Restaurants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9AC6DA-07C4-8004-91A9-47FE825DC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474" y="1226756"/>
            <a:ext cx="310546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Cities with Maximum No of Restaurants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AF9C35-C14E-FA56-0445-55CECADB9449}"/>
              </a:ext>
            </a:extLst>
          </p:cNvPr>
          <p:cNvCxnSpPr>
            <a:cxnSpLocks/>
          </p:cNvCxnSpPr>
          <p:nvPr/>
        </p:nvCxnSpPr>
        <p:spPr>
          <a:xfrm>
            <a:off x="4933015" y="1417320"/>
            <a:ext cx="0" cy="167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304D9D-ADF2-34AD-29A3-C768285E8928}"/>
              </a:ext>
            </a:extLst>
          </p:cNvPr>
          <p:cNvCxnSpPr>
            <a:cxnSpLocks/>
          </p:cNvCxnSpPr>
          <p:nvPr/>
        </p:nvCxnSpPr>
        <p:spPr>
          <a:xfrm>
            <a:off x="8791926" y="1417320"/>
            <a:ext cx="0" cy="4894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6A7C7C-B2BE-003D-EFD4-767960786EC8}"/>
              </a:ext>
            </a:extLst>
          </p:cNvPr>
          <p:cNvSpPr txBox="1"/>
          <p:nvPr/>
        </p:nvSpPr>
        <p:spPr>
          <a:xfrm>
            <a:off x="6839906" y="2664249"/>
            <a:ext cx="2028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u="sng" dirty="0">
                <a:solidFill>
                  <a:srgbClr val="5C3614"/>
                </a:solidFill>
              </a:rPr>
              <a:t>Lowest No of Restaurants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E56E-A849-8DBC-9308-133694852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2" t="51780" r="69636" b="35146"/>
          <a:stretch/>
        </p:blipFill>
        <p:spPr>
          <a:xfrm>
            <a:off x="576678" y="1559489"/>
            <a:ext cx="2917053" cy="1096864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98F0E35B-5F89-3D61-8BB8-04326F441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215" y="1226756"/>
            <a:ext cx="291705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5C3614"/>
                </a:solidFill>
              </a:rPr>
              <a:t>Cuisines with Max No of Restaurants</a:t>
            </a:r>
            <a:endParaRPr lang="en-US" altLang="en-US" sz="1400" b="1" dirty="0">
              <a:solidFill>
                <a:srgbClr val="5C361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4F5BA6-3866-F40C-AED7-0ACE86C8C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562" r="71725" b="38757"/>
          <a:stretch/>
        </p:blipFill>
        <p:spPr>
          <a:xfrm>
            <a:off x="6912243" y="1695600"/>
            <a:ext cx="1778373" cy="917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9426C-4554-E58A-B762-834005571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562" r="73825" b="39066"/>
          <a:stretch/>
        </p:blipFill>
        <p:spPr>
          <a:xfrm>
            <a:off x="6885036" y="2986606"/>
            <a:ext cx="1805577" cy="9805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1C5E20-E1EB-BD89-8E31-66A636FC22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t="27224" r="66550" b="56338"/>
          <a:stretch/>
        </p:blipFill>
        <p:spPr>
          <a:xfrm>
            <a:off x="3913396" y="1531861"/>
            <a:ext cx="2691568" cy="1124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ABD99D-E923-5D67-E4BD-FF14181FA5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0" t="28990" r="550" b="41334"/>
          <a:stretch/>
        </p:blipFill>
        <p:spPr>
          <a:xfrm>
            <a:off x="428738" y="2921887"/>
            <a:ext cx="3484658" cy="1795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AD1719-8A13-0BF6-5764-C543F45848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20" t="59531" r="854" b="13467"/>
          <a:stretch/>
        </p:blipFill>
        <p:spPr>
          <a:xfrm>
            <a:off x="4351960" y="2824770"/>
            <a:ext cx="2157326" cy="179554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1070BC-EB42-36B6-E7CD-1686CE0D35D3}"/>
              </a:ext>
            </a:extLst>
          </p:cNvPr>
          <p:cNvCxnSpPr>
            <a:cxnSpLocks/>
          </p:cNvCxnSpPr>
          <p:nvPr/>
        </p:nvCxnSpPr>
        <p:spPr>
          <a:xfrm>
            <a:off x="9010062" y="4215878"/>
            <a:ext cx="28588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8C57F9-691E-9871-687F-8804EB18952E}"/>
              </a:ext>
            </a:extLst>
          </p:cNvPr>
          <p:cNvCxnSpPr>
            <a:cxnSpLocks/>
          </p:cNvCxnSpPr>
          <p:nvPr/>
        </p:nvCxnSpPr>
        <p:spPr>
          <a:xfrm>
            <a:off x="867301" y="3429000"/>
            <a:ext cx="7691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32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E0558-D243-D8D5-97C7-47EFB5C7B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0AA1-1664-0BBA-AEC7-5789AA79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Count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1F6721-70BC-B26F-D521-1B0CEB1B7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1200827"/>
            <a:ext cx="8279313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300" b="1" u="sng" dirty="0">
                <a:solidFill>
                  <a:srgbClr val="5C3614"/>
                </a:solidFill>
              </a:rPr>
              <a:t>Countries with the Highest and Lowest Number of Restaurants:</a:t>
            </a:r>
            <a:endParaRPr kumimoji="0" lang="en-US" altLang="en-US" sz="1300" b="1" i="0" u="sng" strike="noStrike" cap="none" normalizeH="0" baseline="0" dirty="0">
              <a:ln>
                <a:noFill/>
              </a:ln>
              <a:solidFill>
                <a:srgbClr val="5C3614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India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has the highest number of restaurants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(8652)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followed by the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United States (434)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 the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United Kingdom (80).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Canada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Qatar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,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Singapore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 the lowest number of restaurants, with counts of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4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20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and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20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respectively.</a:t>
            </a:r>
          </a:p>
          <a:p>
            <a:endParaRPr lang="en-US" sz="1300" b="1" u="sng" dirty="0"/>
          </a:p>
          <a:p>
            <a:r>
              <a:rPr lang="en-US" sz="1300" b="1" u="sng" dirty="0">
                <a:solidFill>
                  <a:srgbClr val="5C3614"/>
                </a:solidFill>
              </a:rPr>
              <a:t>Cities with Maximum Number of Restaurants:</a:t>
            </a:r>
            <a:endParaRPr lang="en-US" sz="13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07B35"/>
                </a:solidFill>
              </a:rPr>
              <a:t>New Delhi</a:t>
            </a:r>
            <a:r>
              <a:rPr lang="en-US" sz="1300" dirty="0">
                <a:solidFill>
                  <a:srgbClr val="607B35"/>
                </a:solidFill>
              </a:rPr>
              <a:t> </a:t>
            </a:r>
            <a:r>
              <a:rPr lang="en-US" sz="1300" dirty="0">
                <a:solidFill>
                  <a:srgbClr val="7E4B1C"/>
                </a:solidFill>
              </a:rPr>
              <a:t>leads with</a:t>
            </a:r>
            <a:r>
              <a:rPr lang="en-US" sz="1300" dirty="0"/>
              <a:t> </a:t>
            </a:r>
            <a:r>
              <a:rPr lang="en-US" sz="1300" b="1" dirty="0">
                <a:solidFill>
                  <a:srgbClr val="607B35"/>
                </a:solidFill>
              </a:rPr>
              <a:t>5473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7E4B1C"/>
                </a:solidFill>
              </a:rPr>
              <a:t>restaurants, followed by </a:t>
            </a:r>
            <a:r>
              <a:rPr lang="en-US" sz="1300" b="1" dirty="0">
                <a:solidFill>
                  <a:srgbClr val="607B35"/>
                </a:solidFill>
              </a:rPr>
              <a:t>Gurgaon (1118) </a:t>
            </a:r>
            <a:r>
              <a:rPr lang="en-US" sz="1300" dirty="0">
                <a:solidFill>
                  <a:srgbClr val="607B35"/>
                </a:solidFill>
              </a:rPr>
              <a:t>,</a:t>
            </a:r>
            <a:r>
              <a:rPr lang="en-US" sz="1300" b="1" dirty="0">
                <a:solidFill>
                  <a:srgbClr val="607B35"/>
                </a:solidFill>
              </a:rPr>
              <a:t> Noida (1080) </a:t>
            </a:r>
            <a:r>
              <a:rPr lang="en-US" sz="1300" dirty="0">
                <a:solidFill>
                  <a:srgbClr val="607B35"/>
                </a:solidFill>
              </a:rPr>
              <a:t>, </a:t>
            </a:r>
            <a:r>
              <a:rPr lang="en-US" sz="1300" b="1" dirty="0">
                <a:solidFill>
                  <a:srgbClr val="607B35"/>
                </a:solidFill>
              </a:rPr>
              <a:t>Faridabad (251)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dirty="0"/>
              <a:t>, </a:t>
            </a:r>
            <a:r>
              <a:rPr lang="en-US" sz="1300" dirty="0">
                <a:solidFill>
                  <a:srgbClr val="7E4B1C"/>
                </a:solidFill>
              </a:rPr>
              <a:t>and </a:t>
            </a:r>
            <a:r>
              <a:rPr lang="en-US" sz="1300" b="1" dirty="0">
                <a:solidFill>
                  <a:srgbClr val="607B35"/>
                </a:solidFill>
              </a:rPr>
              <a:t>Ghaziabad (25) </a:t>
            </a:r>
            <a:r>
              <a:rPr lang="en-US" sz="1300" dirty="0"/>
              <a:t>. </a:t>
            </a:r>
            <a:r>
              <a:rPr lang="en-US" sz="1300" dirty="0">
                <a:solidFill>
                  <a:srgbClr val="7E4B1C"/>
                </a:solidFill>
              </a:rPr>
              <a:t>This indicates a high concentration of restaurants in these cities, particularly in New Delhi</a:t>
            </a:r>
            <a:r>
              <a:rPr lang="en-US" sz="1300" dirty="0"/>
              <a:t>.</a:t>
            </a:r>
          </a:p>
          <a:p>
            <a:endParaRPr lang="en-US" sz="1300" b="1" u="sng" dirty="0"/>
          </a:p>
          <a:p>
            <a:r>
              <a:rPr lang="en-US" sz="1300" b="1" u="sng" dirty="0">
                <a:solidFill>
                  <a:srgbClr val="5C3614"/>
                </a:solidFill>
              </a:rPr>
              <a:t>Cuisines with Maximum Number of Restaurants:</a:t>
            </a:r>
            <a:endParaRPr lang="en-US" sz="13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07B35"/>
                </a:solidFill>
              </a:rPr>
              <a:t>North Indian </a:t>
            </a:r>
            <a:r>
              <a:rPr lang="en-US" sz="1300" dirty="0">
                <a:solidFill>
                  <a:srgbClr val="7E4B1C"/>
                </a:solidFill>
              </a:rPr>
              <a:t>cuisine is the most prevalent with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>
                <a:solidFill>
                  <a:srgbClr val="607B35"/>
                </a:solidFill>
              </a:rPr>
              <a:t>936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dirty="0">
                <a:solidFill>
                  <a:srgbClr val="7E4B1C"/>
                </a:solidFill>
              </a:rPr>
              <a:t>restaurants. It is followed by </a:t>
            </a:r>
            <a:r>
              <a:rPr lang="en-US" sz="1300" b="1" dirty="0">
                <a:solidFill>
                  <a:srgbClr val="607B35"/>
                </a:solidFill>
              </a:rPr>
              <a:t>North Indian and Chinese (511)</a:t>
            </a:r>
            <a:r>
              <a:rPr lang="en-US" sz="1300" dirty="0">
                <a:solidFill>
                  <a:srgbClr val="607B35"/>
                </a:solidFill>
              </a:rPr>
              <a:t>,  </a:t>
            </a:r>
            <a:r>
              <a:rPr lang="en-US" sz="1300" b="1" dirty="0">
                <a:solidFill>
                  <a:srgbClr val="607B35"/>
                </a:solidFill>
              </a:rPr>
              <a:t>Chinese (354)</a:t>
            </a:r>
            <a:r>
              <a:rPr lang="en-US" sz="1300" dirty="0">
                <a:solidFill>
                  <a:srgbClr val="607B35"/>
                </a:solidFill>
              </a:rPr>
              <a:t>, </a:t>
            </a:r>
            <a:r>
              <a:rPr lang="en-US" sz="1300" b="1" dirty="0">
                <a:solidFill>
                  <a:srgbClr val="607B35"/>
                </a:solidFill>
              </a:rPr>
              <a:t>Fast Food (354), </a:t>
            </a:r>
            <a:r>
              <a:rPr lang="en-US" sz="1300" dirty="0">
                <a:solidFill>
                  <a:srgbClr val="7E4B1C"/>
                </a:solidFill>
              </a:rPr>
              <a:t>and</a:t>
            </a:r>
            <a:r>
              <a:rPr lang="en-US" sz="1300" dirty="0">
                <a:solidFill>
                  <a:srgbClr val="607B35"/>
                </a:solidFill>
              </a:rPr>
              <a:t> </a:t>
            </a:r>
            <a:r>
              <a:rPr lang="en-US" sz="1300" b="1" dirty="0">
                <a:solidFill>
                  <a:srgbClr val="607B35"/>
                </a:solidFill>
              </a:rPr>
              <a:t>North Indian and Mughlai (334)</a:t>
            </a:r>
            <a:r>
              <a:rPr lang="en-US" sz="1300" dirty="0"/>
              <a:t>. </a:t>
            </a:r>
            <a:r>
              <a:rPr lang="en-US" sz="1300" dirty="0">
                <a:solidFill>
                  <a:srgbClr val="7E4B1C"/>
                </a:solidFill>
              </a:rPr>
              <a:t>This shows a strong preference for North Indian cuisine.</a:t>
            </a:r>
          </a:p>
          <a:p>
            <a:endParaRPr lang="en-US" sz="1300" dirty="0"/>
          </a:p>
          <a:p>
            <a:r>
              <a:rPr lang="en-US" sz="1300" b="1" u="sng" dirty="0">
                <a:solidFill>
                  <a:srgbClr val="5C3614"/>
                </a:solidFill>
              </a:rPr>
              <a:t>Year-wise Restaurants Opened:</a:t>
            </a:r>
            <a:endParaRPr lang="en-US" sz="13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7E4B1C"/>
                </a:solidFill>
              </a:rPr>
              <a:t>There is a fluctuating trend in the number of restaurants opened each year, with notable peaks in</a:t>
            </a:r>
            <a:r>
              <a:rPr lang="en-US" sz="1300" dirty="0"/>
              <a:t> </a:t>
            </a:r>
            <a:r>
              <a:rPr lang="en-US" sz="1300" b="1" dirty="0">
                <a:solidFill>
                  <a:srgbClr val="607B35"/>
                </a:solidFill>
              </a:rPr>
              <a:t>2011 (1098)</a:t>
            </a:r>
            <a:r>
              <a:rPr lang="en-US" sz="1300" dirty="0">
                <a:solidFill>
                  <a:srgbClr val="607B35"/>
                </a:solidFill>
              </a:rPr>
              <a:t> </a:t>
            </a:r>
            <a:r>
              <a:rPr lang="en-US" sz="1300" dirty="0">
                <a:solidFill>
                  <a:srgbClr val="7E4B1C"/>
                </a:solidFill>
              </a:rPr>
              <a:t>and</a:t>
            </a:r>
            <a:r>
              <a:rPr lang="en-US" sz="1300" b="1" dirty="0">
                <a:solidFill>
                  <a:srgbClr val="7E4B1C"/>
                </a:solidFill>
              </a:rPr>
              <a:t> </a:t>
            </a:r>
            <a:r>
              <a:rPr lang="en-US" sz="1300" b="1" dirty="0">
                <a:solidFill>
                  <a:srgbClr val="607B35"/>
                </a:solidFill>
              </a:rPr>
              <a:t>2018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>
                <a:solidFill>
                  <a:srgbClr val="607B35"/>
                </a:solidFill>
              </a:rPr>
              <a:t>(1102).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4A57E9-852D-0397-68E9-B764A1C74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718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62D2-FAFD-3351-AEB9-1D70939D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Count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A04FA0-793D-7A38-C1BD-569E47BA0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29" y="3239944"/>
            <a:ext cx="7742871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300" b="1" u="sng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b="1" dirty="0">
                <a:solidFill>
                  <a:srgbClr val="5C3614"/>
                </a:solidFill>
              </a:rPr>
              <a:t>Additional Findings: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b="1" dirty="0">
                <a:solidFill>
                  <a:srgbClr val="7E4B1C"/>
                </a:solidFill>
              </a:rPr>
              <a:t>Weekend Surge</a:t>
            </a:r>
            <a:r>
              <a:rPr lang="en-US" sz="1300" dirty="0">
                <a:solidFill>
                  <a:srgbClr val="7E4B1C"/>
                </a:solidFill>
              </a:rPr>
              <a:t>: Analysis reveals a notable trend where a majority of restaurants on Zomato are open during weekends, aligning with increased user demand and dining-out behavior</a:t>
            </a:r>
            <a:endParaRPr lang="en-US" altLang="en-US" sz="1300" b="1" u="sng" dirty="0">
              <a:solidFill>
                <a:srgbClr val="7E4B1C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FC4F7AA-4B1D-5B03-E294-9FD4EF2A2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343" y="2724322"/>
            <a:ext cx="2487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D7B3AD-06AC-0F2C-C1EB-11F812A9FC42}"/>
              </a:ext>
            </a:extLst>
          </p:cNvPr>
          <p:cNvSpPr txBox="1"/>
          <p:nvPr/>
        </p:nvSpPr>
        <p:spPr>
          <a:xfrm>
            <a:off x="681129" y="1190451"/>
            <a:ext cx="727792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u="sng" dirty="0">
                <a:solidFill>
                  <a:srgbClr val="5C3614"/>
                </a:solidFill>
              </a:rPr>
              <a:t>Quarter-wise Restaurant Openings:</a:t>
            </a:r>
            <a:endParaRPr lang="en-US" sz="13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7E4B1C"/>
                </a:solidFill>
              </a:rPr>
              <a:t>Restaurant openings are relatively evenly distributed across quarters, with </a:t>
            </a:r>
            <a:r>
              <a:rPr lang="en-US" sz="1300" b="1" dirty="0">
                <a:solidFill>
                  <a:srgbClr val="C89800"/>
                </a:solidFill>
              </a:rPr>
              <a:t>Q1 (2.39K) </a:t>
            </a:r>
            <a:r>
              <a:rPr lang="en-US" sz="1300" dirty="0"/>
              <a:t>, </a:t>
            </a:r>
            <a:r>
              <a:rPr lang="en-US" sz="1300" b="1" dirty="0">
                <a:solidFill>
                  <a:srgbClr val="C89800"/>
                </a:solidFill>
              </a:rPr>
              <a:t>Q2 (2.46K) </a:t>
            </a:r>
            <a:r>
              <a:rPr lang="en-US" sz="1300" dirty="0"/>
              <a:t>,</a:t>
            </a:r>
          </a:p>
          <a:p>
            <a:r>
              <a:rPr lang="en-US" sz="1300" dirty="0"/>
              <a:t> </a:t>
            </a:r>
            <a:r>
              <a:rPr lang="en-US" sz="1300" b="1" dirty="0">
                <a:solidFill>
                  <a:srgbClr val="C89800"/>
                </a:solidFill>
              </a:rPr>
              <a:t>Q3</a:t>
            </a:r>
            <a:r>
              <a:rPr lang="en-US" sz="1300" b="1" dirty="0">
                <a:solidFill>
                  <a:srgbClr val="FFC000"/>
                </a:solidFill>
              </a:rPr>
              <a:t> </a:t>
            </a:r>
            <a:r>
              <a:rPr lang="en-US" sz="1300" b="1" dirty="0">
                <a:solidFill>
                  <a:srgbClr val="C89800"/>
                </a:solidFill>
              </a:rPr>
              <a:t>(2.37K) </a:t>
            </a:r>
            <a:r>
              <a:rPr lang="en-US" sz="1300" dirty="0">
                <a:solidFill>
                  <a:srgbClr val="7E4B1C"/>
                </a:solidFill>
              </a:rPr>
              <a:t>and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C89800"/>
                </a:solidFill>
              </a:rPr>
              <a:t>Q4 </a:t>
            </a:r>
            <a:r>
              <a:rPr lang="en-US" sz="1300" b="1" dirty="0">
                <a:solidFill>
                  <a:srgbClr val="C89800"/>
                </a:solidFill>
              </a:rPr>
              <a:t>(2.33K)</a:t>
            </a:r>
            <a:r>
              <a:rPr lang="en-US" sz="1300" b="1" dirty="0"/>
              <a:t>. </a:t>
            </a:r>
            <a:r>
              <a:rPr lang="en-US" sz="1300" dirty="0">
                <a:solidFill>
                  <a:srgbClr val="7E4B1C"/>
                </a:solidFill>
              </a:rPr>
              <a:t>This suggests a steady rate of restaurant openings throughout the year</a:t>
            </a:r>
            <a:r>
              <a:rPr lang="en-US" sz="1300" dirty="0">
                <a:solidFill>
                  <a:srgbClr val="A96526"/>
                </a:solidFill>
              </a:rPr>
              <a:t>.</a:t>
            </a:r>
          </a:p>
          <a:p>
            <a:endParaRPr lang="en-US" sz="1300" dirty="0">
              <a:solidFill>
                <a:srgbClr val="AA6729"/>
              </a:solidFill>
            </a:endParaRPr>
          </a:p>
          <a:p>
            <a:r>
              <a:rPr lang="en-US" sz="1300" b="1" u="sng" dirty="0">
                <a:solidFill>
                  <a:srgbClr val="5C3614"/>
                </a:solidFill>
              </a:rPr>
              <a:t>Months with Highest and Lowest Restaurant Openings:</a:t>
            </a:r>
            <a:endParaRPr lang="en-US" sz="1300" u="sng" dirty="0">
              <a:solidFill>
                <a:srgbClr val="5C361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07B35"/>
                </a:solidFill>
              </a:rPr>
              <a:t>September</a:t>
            </a:r>
            <a:r>
              <a:rPr lang="en-US" sz="1300" dirty="0"/>
              <a:t> </a:t>
            </a:r>
            <a:r>
              <a:rPr lang="en-US" sz="1300" dirty="0">
                <a:solidFill>
                  <a:srgbClr val="7E4B1C"/>
                </a:solidFill>
              </a:rPr>
              <a:t>and</a:t>
            </a:r>
            <a:r>
              <a:rPr lang="en-US" sz="1300" dirty="0"/>
              <a:t> </a:t>
            </a:r>
            <a:r>
              <a:rPr lang="en-US" sz="1300" b="1" dirty="0">
                <a:solidFill>
                  <a:srgbClr val="607B35"/>
                </a:solidFill>
              </a:rPr>
              <a:t>March</a:t>
            </a:r>
            <a:r>
              <a:rPr lang="en-US" sz="1300" dirty="0">
                <a:solidFill>
                  <a:srgbClr val="00B050"/>
                </a:solidFill>
              </a:rPr>
              <a:t> </a:t>
            </a:r>
            <a:r>
              <a:rPr lang="en-US" sz="1300" dirty="0">
                <a:solidFill>
                  <a:srgbClr val="7E4B1C"/>
                </a:solidFill>
              </a:rPr>
              <a:t>see the highest number of restaurant openings </a:t>
            </a:r>
            <a:r>
              <a:rPr lang="en-US" sz="1300" b="1" dirty="0">
                <a:solidFill>
                  <a:srgbClr val="607B35"/>
                </a:solidFill>
              </a:rPr>
              <a:t>(838 each) </a:t>
            </a:r>
            <a:r>
              <a:rPr lang="en-US" sz="1300" dirty="0"/>
              <a:t>, </a:t>
            </a:r>
            <a:r>
              <a:rPr lang="en-US" sz="1300" dirty="0">
                <a:solidFill>
                  <a:srgbClr val="7E4B1C"/>
                </a:solidFill>
              </a:rPr>
              <a:t>while</a:t>
            </a:r>
            <a:r>
              <a:rPr lang="en-US" sz="1300" dirty="0">
                <a:solidFill>
                  <a:srgbClr val="C00000"/>
                </a:solidFill>
              </a:rPr>
              <a:t> </a:t>
            </a:r>
            <a:r>
              <a:rPr lang="en-US" sz="1300" b="1" dirty="0">
                <a:solidFill>
                  <a:srgbClr val="C00000"/>
                </a:solidFill>
              </a:rPr>
              <a:t>February</a:t>
            </a:r>
            <a:r>
              <a:rPr lang="en-US" sz="1300" dirty="0">
                <a:solidFill>
                  <a:srgbClr val="C00000"/>
                </a:solidFill>
              </a:rPr>
              <a:t> </a:t>
            </a:r>
            <a:r>
              <a:rPr lang="en-US" sz="1300" dirty="0">
                <a:solidFill>
                  <a:srgbClr val="7E4B1C"/>
                </a:solidFill>
              </a:rPr>
              <a:t>has       the lowest </a:t>
            </a:r>
            <a:r>
              <a:rPr lang="en-US" sz="1300" b="1" dirty="0">
                <a:solidFill>
                  <a:srgbClr val="7E4B1C"/>
                </a:solidFill>
              </a:rPr>
              <a:t>(745)</a:t>
            </a:r>
            <a:r>
              <a:rPr lang="en-US" sz="1300" dirty="0">
                <a:solidFill>
                  <a:srgbClr val="7E4B1C"/>
                </a:solidFill>
              </a:rPr>
              <a:t>.</a:t>
            </a:r>
            <a:endParaRPr lang="en-US" sz="1300" b="1" dirty="0">
              <a:solidFill>
                <a:srgbClr val="7E4B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13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72814"/>
                </a:solidFill>
              </a:rPr>
              <a:t>CONTENTS OF THIS PROJECT</a:t>
            </a:r>
            <a:endParaRPr dirty="0">
              <a:solidFill>
                <a:srgbClr val="372814"/>
              </a:solidFill>
            </a:endParaRPr>
          </a:p>
        </p:txBody>
      </p:sp>
      <p:sp>
        <p:nvSpPr>
          <p:cNvPr id="368" name="Google Shape;368;p33"/>
          <p:cNvSpPr txBox="1">
            <a:spLocks noGrp="1"/>
          </p:cNvSpPr>
          <p:nvPr>
            <p:ph type="body" idx="1"/>
          </p:nvPr>
        </p:nvSpPr>
        <p:spPr>
          <a:xfrm>
            <a:off x="720000" y="1258450"/>
            <a:ext cx="7704000" cy="3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Overview: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	</a:t>
            </a:r>
            <a:r>
              <a:rPr lang="en-IN" sz="15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 Zomato: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A leading platform for restaurant discovery and food delivery.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Operating globally with a significant user base.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Project Aim: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analyze and derive insights from Zomato’s restaurant and customer data.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solidFill>
                  <a:srgbClr val="48372D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Objectives and Goals</a:t>
            </a:r>
            <a:r>
              <a:rPr lang="en-IN" sz="2000" dirty="0">
                <a:solidFill>
                  <a:srgbClr val="48372D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500" dirty="0">
                <a:solidFill>
                  <a:srgbClr val="7E4B1C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find out the main KPIs and draw inferences and conclusions from it using different data analysis and visualization tools.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014D9-6D41-A2F9-61CF-4F9A1FBCC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FC2A-FEEC-32FF-F331-560EC90E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02" y="1624507"/>
            <a:ext cx="6552969" cy="873491"/>
          </a:xfrm>
        </p:spPr>
        <p:txBody>
          <a:bodyPr/>
          <a:lstStyle/>
          <a:p>
            <a:r>
              <a:rPr lang="en-US" sz="3600" b="1" dirty="0">
                <a:solidFill>
                  <a:srgbClr val="A96526"/>
                </a:solidFill>
                <a:latin typeface="Arvo"/>
                <a:sym typeface="Arvo"/>
              </a:rPr>
              <a:t>SERVICE</a:t>
            </a:r>
            <a:r>
              <a:rPr lang="en-US" sz="4800" dirty="0">
                <a:solidFill>
                  <a:srgbClr val="A96526"/>
                </a:solidFill>
              </a:rPr>
              <a:t> </a:t>
            </a:r>
            <a:r>
              <a:rPr lang="en-US" sz="3600" b="1" dirty="0">
                <a:solidFill>
                  <a:srgbClr val="A96526"/>
                </a:solidFill>
                <a:latin typeface="Arvo"/>
                <a:sym typeface="Arvo"/>
              </a:rPr>
              <a:t>AVAILABILITY ANALYSIS</a:t>
            </a:r>
            <a:endParaRPr lang="en-IN" sz="36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DE10A89A-CF9B-BB5C-BD68-CFF6F59CCFE3}"/>
              </a:ext>
            </a:extLst>
          </p:cNvPr>
          <p:cNvGrpSpPr/>
          <p:nvPr/>
        </p:nvGrpSpPr>
        <p:grpSpPr>
          <a:xfrm>
            <a:off x="2466084" y="2829644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04B998DF-AE95-06F8-3FD5-2A7E003C0CDE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D62252DA-9EF8-1631-C5B9-61012B5EC844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D79AA0CC-85CE-E09F-F62C-B3541F9A3CBB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1FC7F683-220C-D151-4C05-C9AC3CB29629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8D051F61-4E38-DB7F-9063-C09F040353A5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2A6AC196-AA45-B6F3-B6A2-57053B3F20BA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B17CEF27-BEA9-EEEC-04DF-B5CF3C6C03BA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94CEA433-04D1-17CD-20BE-D9B53A6A9770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F1BD57BA-6221-8438-68D1-C1590FA86966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A5A0A2FD-C44B-FA1B-FFF5-A8A086224EDD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85749C3F-9328-FB35-8018-9AB43007D1EE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825512D4-718A-17BC-F7CE-10715DFBB97F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FA063AF6-78DA-9472-992A-8346D7DD806A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28C60249-432D-D260-0903-DD596E42C41B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41EC8354-FA93-332E-11E5-741B03E58BFB}"/>
              </a:ext>
            </a:extLst>
          </p:cNvPr>
          <p:cNvGrpSpPr/>
          <p:nvPr/>
        </p:nvGrpSpPr>
        <p:grpSpPr>
          <a:xfrm>
            <a:off x="1921596" y="1453019"/>
            <a:ext cx="5521982" cy="1326070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E09185F8-C050-142C-CEFD-7D9F5566E580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4118EC89-F474-B3AD-1009-252B9DCA05C7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0775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AFCA-A9AD-055C-A9A3-0B3DB405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Availability Analysis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177B317-6AE0-B7D8-8CDE-275592C55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635" y="1199583"/>
            <a:ext cx="18752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7E4B1C"/>
                </a:solidFill>
              </a:rPr>
              <a:t>Having Table Booking</a:t>
            </a:r>
            <a:endParaRPr lang="en-US" altLang="en-US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0B506-C2B1-23C6-545D-4A6B1DD4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t="36206" r="57664" b="54305"/>
          <a:stretch/>
        </p:blipFill>
        <p:spPr>
          <a:xfrm>
            <a:off x="633822" y="1659288"/>
            <a:ext cx="3039276" cy="1090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15D22BA-3146-146D-897C-2ACB2B165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490" y="1199583"/>
            <a:ext cx="193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7E4B1C"/>
                </a:solidFill>
              </a:rPr>
              <a:t>Having Online Delivery</a:t>
            </a:r>
            <a:endParaRPr lang="en-US" altLang="en-US" sz="1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D0887-B52C-3AF7-7D80-35D951BE8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36375" r="57257" b="54136"/>
          <a:stretch/>
        </p:blipFill>
        <p:spPr>
          <a:xfrm>
            <a:off x="4467490" y="1651790"/>
            <a:ext cx="3490049" cy="1090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F41A7B6F-0521-3768-CD8E-4F4FEB249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941" y="2917118"/>
            <a:ext cx="53673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200" b="1" dirty="0">
                <a:solidFill>
                  <a:srgbClr val="7E4B1C"/>
                </a:solidFill>
              </a:rPr>
              <a:t>Count of Restaurants  Having  both Table Booking and Online Delivery</a:t>
            </a:r>
            <a:endParaRPr lang="en-US" altLang="en-US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386368-7394-CFBC-2908-FD3EDF467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1664" r="77831" b="42640"/>
          <a:stretch/>
        </p:blipFill>
        <p:spPr>
          <a:xfrm>
            <a:off x="3123069" y="3468921"/>
            <a:ext cx="2297764" cy="94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7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1747D-1751-95AD-829B-A12C7A065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EC4E-6E0F-E7FE-9045-7F250C48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Availability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919CC-9EF1-36FE-2059-FF1C20252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2" y="1249144"/>
            <a:ext cx="806577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5C3614"/>
                </a:solidFill>
                <a:effectLst/>
                <a:latin typeface="Arial" panose="020B0604020202020204" pitchFamily="34" charset="0"/>
              </a:rPr>
              <a:t>Basic Insights</a:t>
            </a:r>
            <a:r>
              <a:rPr lang="en-US" altLang="en-US" b="1" u="sng" dirty="0">
                <a:solidFill>
                  <a:srgbClr val="5C3614"/>
                </a:solidFill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Growing Online Delivery Trend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 notable portion of restaurants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(26%)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have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adopted online delivery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reflecting a shift towards accommodating consumer preferences for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7E4B1C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Service Overlap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A small segment of the market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435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restaurants)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caters to customers by offering both services, highlighting a niche but potentially valuable group that balances dine-in and delivery operations.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6B3D3D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Limited Adoption of Table Booking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B3D3D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The majority of restaurants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07B35"/>
                </a:solidFill>
                <a:effectLst/>
              </a:rPr>
              <a:t>(88%)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not provide table booking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E4B1C"/>
                </a:solidFill>
                <a:effectLst/>
              </a:rPr>
              <a:t>services, indicating either a low demand or the potential for growth in this area.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D25F172-7B92-CD70-92AD-77898B6C4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68" y="2862821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853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2C5D-F2E0-36B4-D2F7-AAA4778C2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0C20A-C64B-6AD0-2213-96FA411E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02" y="1624507"/>
            <a:ext cx="6552969" cy="873491"/>
          </a:xfrm>
        </p:spPr>
        <p:txBody>
          <a:bodyPr/>
          <a:lstStyle/>
          <a:p>
            <a:pPr algn="ctr">
              <a:buClr>
                <a:schemeClr val="dk1"/>
              </a:buClr>
              <a:buSzPts val="6000"/>
            </a:pPr>
            <a:r>
              <a:rPr lang="en-US" sz="3600" b="1" dirty="0">
                <a:solidFill>
                  <a:srgbClr val="A96526"/>
                </a:solidFill>
                <a:latin typeface="Arvo"/>
                <a:sym typeface="Arvo"/>
              </a:rPr>
              <a:t>Observations and Strategy Implementation </a:t>
            </a:r>
            <a:endParaRPr lang="en-IN" sz="3600" b="1" dirty="0">
              <a:solidFill>
                <a:srgbClr val="A96526"/>
              </a:solidFill>
              <a:latin typeface="Arvo"/>
              <a:sym typeface="Arvo"/>
            </a:endParaRPr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0F795DF1-6AA9-D9D6-8CE8-E51D4CC86CC6}"/>
              </a:ext>
            </a:extLst>
          </p:cNvPr>
          <p:cNvGrpSpPr/>
          <p:nvPr/>
        </p:nvGrpSpPr>
        <p:grpSpPr>
          <a:xfrm>
            <a:off x="2390928" y="2883025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276D0EE5-095C-C20E-2BA5-465C4795765A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016DB4BC-3572-505D-C1B9-ED4F8A29111E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F549D746-2E82-7B1E-7E91-600157493FA1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9413E09C-2F22-7876-93D7-B8BCD1AA4134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F344C578-A77C-1A98-3A2C-8751328E93D4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72FB566F-5AF3-9422-CD3A-06266D047E1A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F9D40270-74A1-CB48-F668-2F9B7B8FCC53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091C8F73-B9D2-1A95-2AC6-FCABC01CF136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CE86BE2A-7FA8-1E1F-8877-54D4BFF34A19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B49ACC16-83AA-A11B-CCC4-0B195C55F22A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560273D5-FE80-7605-2E4D-9DDA831A0E64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ACC0975C-25D1-58AC-3C2D-18E01407BC01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32F21C31-3953-BB2C-5FD0-583827524FCD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60DDBA8A-D7D5-EC4E-0562-1879AF97341B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0F7DC2BB-F2F7-10B0-589D-69FBB29C10AD}"/>
              </a:ext>
            </a:extLst>
          </p:cNvPr>
          <p:cNvGrpSpPr/>
          <p:nvPr/>
        </p:nvGrpSpPr>
        <p:grpSpPr>
          <a:xfrm>
            <a:off x="1628384" y="1139868"/>
            <a:ext cx="6109514" cy="1639222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4EB10396-B1F1-8B23-F9B1-206F182D988F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87597DF0-9AEA-B0E7-4275-12EC83C95D7E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121599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9703-ECBF-BB61-67A5-F802B522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5771-E781-0563-9CAA-516EDC91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&amp; Strategy implementation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1BD94-F21A-40BD-7A33-188E8991FACE}"/>
              </a:ext>
            </a:extLst>
          </p:cNvPr>
          <p:cNvSpPr txBox="1"/>
          <p:nvPr/>
        </p:nvSpPr>
        <p:spPr>
          <a:xfrm>
            <a:off x="481012" y="1112700"/>
            <a:ext cx="8427244" cy="3406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Cafe and Italian Cuisines Lead: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Cafe and Italian cuisines are the most internationally prevalent, suggesting they have broad global appeal and market acceptance.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Leverage the popularity of Cafe and Italian cuisines by expanding their offerings, introducing new menu items, and enhancing marketing efforts in existing and new markets</a:t>
            </a:r>
            <a:r>
              <a:rPr lang="en-IN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High-Demand Areas</a:t>
            </a:r>
            <a:r>
              <a:rPr lang="en-IN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High concentration of restaurants in specific regions (New Delhi, Gurgaon, Noida).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New ventures should consider these areas for better market opportunities, but also focus on differentiation strategies due to high competition.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 Emerging Markets</a:t>
            </a:r>
            <a:r>
              <a:rPr lang="en-IN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number of restaurants in Canada, Qatar, and Singapore.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Expand chains to these countries to capture untapped demand.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8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193C2390-B4BE-AA87-5930-58B1FD0B4959}"/>
              </a:ext>
            </a:extLst>
          </p:cNvPr>
          <p:cNvSpPr txBox="1">
            <a:spLocks/>
          </p:cNvSpPr>
          <p:nvPr/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8A959-974D-E219-5530-30DEDEB8E32F}"/>
              </a:ext>
            </a:extLst>
          </p:cNvPr>
          <p:cNvSpPr txBox="1"/>
          <p:nvPr/>
        </p:nvSpPr>
        <p:spPr>
          <a:xfrm>
            <a:off x="414337" y="370985"/>
            <a:ext cx="8151019" cy="410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4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Seasonal Marketing Strategies</a:t>
            </a:r>
            <a:r>
              <a:rPr lang="en-IN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Peaks in restaurant openings in March and September.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Implement targeted marketing campaigns and promotions during these times to capitalize on increased market activity.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5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Feedback and Continuous Improvement </a:t>
            </a:r>
            <a:r>
              <a:rPr lang="en-I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Importance of customer feedback.</a:t>
            </a:r>
            <a:endParaRPr lang="en-IN" sz="1200" b="1" dirty="0">
              <a:solidFill>
                <a:srgbClr val="7E4B1C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Collect and analyse feedback regularly, and implement continuous training programs for staff</a:t>
            </a:r>
            <a:endParaRPr lang="en-IN" sz="1200" b="1" dirty="0">
              <a:solidFill>
                <a:srgbClr val="5C361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  Boost Presence in Low-Engagement Areas </a:t>
            </a:r>
            <a:r>
              <a:rPr lang="en-IN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engagement in some areas based on votes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Conduct market research and develop localized marketing strategies.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  Responding to Decreasing Average Costs Over Time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average cost for dining is decreasing over time.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Introduce cost-effective dining options and value meals to adapt to the trend of decreasing average costs and appeal to a broader customer base.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11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BDA55F-D619-9427-89A1-2F1B60739CDA}"/>
              </a:ext>
            </a:extLst>
          </p:cNvPr>
          <p:cNvSpPr txBox="1"/>
          <p:nvPr/>
        </p:nvSpPr>
        <p:spPr>
          <a:xfrm>
            <a:off x="407194" y="378621"/>
            <a:ext cx="8393906" cy="450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8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Enhancing Affordability in Low-Cost Regions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Sri Lanka has the lowest maximum average cost for two people at $15.3, suggesting a more affordable dining scene.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Highlight Sri Lanka’s affordability in marketing materials to attract budget-conscious travellers and dining enthusiasts</a:t>
            </a:r>
            <a:r>
              <a:rPr lang="en-IN" sz="1200" dirty="0">
                <a:solidFill>
                  <a:srgbClr val="7E4B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 startAt="9"/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Boost Presence in Low-Engagement Areas</a:t>
            </a:r>
            <a:r>
              <a:rPr lang="en-IN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Low engagement in some areas based on votes.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Conduct market research and develop localized marketing strategies.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  Technological Integration and Support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Need for a unified system for table booking and online delivery.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Develop and promote a unified system within Zomato that integrates table booking and online delivery management for restaurants.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8940" algn="l"/>
              </a:tabLst>
            </a:pPr>
            <a:r>
              <a:rPr lang="en-IN" b="1" dirty="0">
                <a:solidFill>
                  <a:srgbClr val="5C361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11.   Increasing Service Availability</a:t>
            </a:r>
            <a:endParaRPr lang="en-IN" dirty="0">
              <a:solidFill>
                <a:srgbClr val="5C361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Enhancing overall dining experience through service availability.</a:t>
            </a:r>
            <a:endParaRPr lang="en-IN" sz="1200" dirty="0">
              <a:solidFill>
                <a:srgbClr val="7E4B1C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866140" algn="l"/>
              </a:tabLst>
            </a:pPr>
            <a:r>
              <a:rPr lang="en-IN" sz="1200" b="1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Strategy</a:t>
            </a:r>
            <a:r>
              <a:rPr lang="en-IN" sz="1200" dirty="0">
                <a:solidFill>
                  <a:srgbClr val="7E4B1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Increase the availability of table booking and online delivery to at least 50 percent to offer flexibility and convenience.</a:t>
            </a:r>
            <a:endParaRPr lang="en-IN" sz="1200" dirty="0">
              <a:solidFill>
                <a:srgbClr val="7E4B1C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69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54676-47BD-DD56-985A-2BCA5FE2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58E1-6393-D486-E663-B8E98117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02" y="1885863"/>
            <a:ext cx="6552969" cy="873491"/>
          </a:xfrm>
        </p:spPr>
        <p:txBody>
          <a:bodyPr/>
          <a:lstStyle/>
          <a:p>
            <a:pPr algn="ctr">
              <a:buClr>
                <a:schemeClr val="dk1"/>
              </a:buClr>
              <a:buSzPts val="6000"/>
            </a:pPr>
            <a:r>
              <a:rPr lang="en-US" sz="3600" b="1" dirty="0">
                <a:solidFill>
                  <a:srgbClr val="A96526"/>
                </a:solidFill>
                <a:latin typeface="Arvo"/>
                <a:sym typeface="Arvo"/>
              </a:rPr>
              <a:t>CONCLUSION</a:t>
            </a:r>
            <a:endParaRPr lang="en-IN" sz="3600" b="1" dirty="0">
              <a:solidFill>
                <a:srgbClr val="A96526"/>
              </a:solidFill>
              <a:latin typeface="Arvo"/>
              <a:sym typeface="Arvo"/>
            </a:endParaRPr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12F11646-A451-6F09-1521-8C03D22F4B9A}"/>
              </a:ext>
            </a:extLst>
          </p:cNvPr>
          <p:cNvGrpSpPr/>
          <p:nvPr/>
        </p:nvGrpSpPr>
        <p:grpSpPr>
          <a:xfrm>
            <a:off x="2403321" y="2829419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E82BC7C6-B7FB-DF22-417A-8A321BA2A1A4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AAC83D0B-EEFD-B7CF-6D77-CE6A041E929F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C57BD118-C999-4D31-E991-48231499BCBF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EB9D519A-956E-87C0-ACDE-128400201DCD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8464F59B-53CF-D43E-A0EA-7B52E3DFFE1E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CE2F5E89-9CC3-78A1-8B0A-90EDAB3359C8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0C367CF9-4812-2FC3-AE05-7081A12F12C5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28CA359F-7F3D-846A-2619-5255CD1D7D4E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A3E0766F-8953-38CB-D730-55C1C68FE47F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B942AC59-FE7C-5DDA-524C-753F782C1D09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3493C4D7-5D6D-0A5E-8E8F-ADE5FDEB8A4A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8FBBE011-B634-9EB4-9ACF-461A564C4046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B174CDCA-3E5C-2167-0D04-516FD6170791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2273A961-2CC1-AC6E-1DEF-2BDB95D73859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DAD3ADAD-B801-F041-80A6-910F1C44FB0A}"/>
              </a:ext>
            </a:extLst>
          </p:cNvPr>
          <p:cNvGrpSpPr/>
          <p:nvPr/>
        </p:nvGrpSpPr>
        <p:grpSpPr>
          <a:xfrm>
            <a:off x="2235604" y="1830645"/>
            <a:ext cx="4893963" cy="963741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D4824D98-672B-799C-DD4E-4C1B2105458B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F9B82D7C-81DC-9EF3-9D12-6627BC0222DA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7361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35C-11BF-DFCB-7641-331484DA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F38A6623-6E0C-A005-75C7-EBEDA805C5A0}"/>
              </a:ext>
            </a:extLst>
          </p:cNvPr>
          <p:cNvSpPr txBox="1">
            <a:spLocks/>
          </p:cNvSpPr>
          <p:nvPr/>
        </p:nvSpPr>
        <p:spPr>
          <a:xfrm>
            <a:off x="3889275" y="1300163"/>
            <a:ext cx="4742706" cy="231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just"/>
            <a:r>
              <a:rPr lang="en-US" dirty="0">
                <a:solidFill>
                  <a:srgbClr val="7E4B1C"/>
                </a:solidFill>
              </a:rPr>
              <a:t>The Zomato analysis project provided valuable insights into restaurant dynamics and consumer preferences, leveraging a rich dataset to uncover actionable information for stakeholders, restaurant owners and consumers</a:t>
            </a:r>
          </a:p>
          <a:p>
            <a:pPr algn="just"/>
            <a:r>
              <a:rPr lang="en-US" dirty="0">
                <a:solidFill>
                  <a:srgbClr val="7E4B1C"/>
                </a:solidFill>
              </a:rPr>
              <a:t>By summarizing these insights in a clear and concise manner, stakeholders can confidently make decisions that improve dining experiences and business performance within the competitive restaurant industry.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Placeholder 16" descr="A person hanging up an open sign">
            <a:extLst>
              <a:ext uri="{FF2B5EF4-FFF2-40B4-BE49-F238E27FC236}">
                <a16:creationId xmlns:a16="http://schemas.microsoft.com/office/drawing/2014/main" id="{88A0B9F6-9F57-DEB2-4DDF-1B68FDAB15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63" y="358348"/>
            <a:ext cx="1636712" cy="2370565"/>
          </a:xfrm>
          <a:prstGeom prst="rect">
            <a:avLst/>
          </a:prstGeom>
        </p:spPr>
      </p:pic>
      <p:pic>
        <p:nvPicPr>
          <p:cNvPr id="7" name="Picture Placeholder 20" descr="A person wearing a white hat">
            <a:extLst>
              <a:ext uri="{FF2B5EF4-FFF2-40B4-BE49-F238E27FC236}">
                <a16:creationId xmlns:a16="http://schemas.microsoft.com/office/drawing/2014/main" id="{9400082B-50F2-D11C-5A2E-FD2598FABB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345" y="377454"/>
            <a:ext cx="1358106" cy="1022721"/>
          </a:xfrm>
          <a:prstGeom prst="rect">
            <a:avLst/>
          </a:prstGeom>
        </p:spPr>
      </p:pic>
      <p:pic>
        <p:nvPicPr>
          <p:cNvPr id="8" name="Picture Placeholder 24" descr="A picture containing person smiling">
            <a:extLst>
              <a:ext uri="{FF2B5EF4-FFF2-40B4-BE49-F238E27FC236}">
                <a16:creationId xmlns:a16="http://schemas.microsoft.com/office/drawing/2014/main" id="{7953E172-E5E3-F6AC-F4A9-08AD2F4D96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0600" y="1566519"/>
            <a:ext cx="1409851" cy="1162394"/>
          </a:xfrm>
          <a:prstGeom prst="rect">
            <a:avLst/>
          </a:prstGeom>
        </p:spPr>
      </p:pic>
      <p:pic>
        <p:nvPicPr>
          <p:cNvPr id="9" name="Picture Placeholder 28" descr="A picture containing loaves of bread">
            <a:extLst>
              <a:ext uri="{FF2B5EF4-FFF2-40B4-BE49-F238E27FC236}">
                <a16:creationId xmlns:a16="http://schemas.microsoft.com/office/drawing/2014/main" id="{EC118858-2AC4-9E52-65A0-22AA18F759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363" y="2937400"/>
            <a:ext cx="3285381" cy="17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22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CEBAD1E7-C8EA-3CC4-834B-3E23259773C1}"/>
              </a:ext>
            </a:extLst>
          </p:cNvPr>
          <p:cNvSpPr txBox="1">
            <a:spLocks/>
          </p:cNvSpPr>
          <p:nvPr/>
        </p:nvSpPr>
        <p:spPr>
          <a:xfrm>
            <a:off x="478631" y="1438719"/>
            <a:ext cx="4893469" cy="184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 b="1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906152"/>
                </a:solidFill>
              </a:rPr>
              <a:t>"</a:t>
            </a:r>
            <a:r>
              <a:rPr lang="en-US" dirty="0">
                <a:solidFill>
                  <a:srgbClr val="AA6729"/>
                </a:solidFill>
              </a:rPr>
              <a:t>Discover, Dine, Delight – Elevate Every Meal with Zomato!"</a:t>
            </a:r>
          </a:p>
        </p:txBody>
      </p:sp>
      <p:pic>
        <p:nvPicPr>
          <p:cNvPr id="5" name="Picture Placeholder 16" descr="A picture containing text, blue, open sign">
            <a:extLst>
              <a:ext uri="{FF2B5EF4-FFF2-40B4-BE49-F238E27FC236}">
                <a16:creationId xmlns:a16="http://schemas.microsoft.com/office/drawing/2014/main" id="{6AB6538F-1F8B-5522-4BA1-469BEFCCB3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101" y="328890"/>
            <a:ext cx="1714500" cy="2178566"/>
          </a:xfrm>
          <a:prstGeom prst="rect">
            <a:avLst/>
          </a:prstGeom>
        </p:spPr>
      </p:pic>
      <p:pic>
        <p:nvPicPr>
          <p:cNvPr id="6" name="Picture Placeholder 20" descr="A picture containing person, indoor making bread">
            <a:extLst>
              <a:ext uri="{FF2B5EF4-FFF2-40B4-BE49-F238E27FC236}">
                <a16:creationId xmlns:a16="http://schemas.microsoft.com/office/drawing/2014/main" id="{F3655F50-12B4-A184-DD36-6E8B95ECF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7184" y="415605"/>
            <a:ext cx="1438185" cy="2091851"/>
          </a:xfrm>
          <a:prstGeom prst="rect">
            <a:avLst/>
          </a:prstGeom>
        </p:spPr>
      </p:pic>
      <p:pic>
        <p:nvPicPr>
          <p:cNvPr id="7" name="Picture Placeholder 12" descr="A picture containing bread loaves">
            <a:extLst>
              <a:ext uri="{FF2B5EF4-FFF2-40B4-BE49-F238E27FC236}">
                <a16:creationId xmlns:a16="http://schemas.microsoft.com/office/drawing/2014/main" id="{A1B4D4F8-51EE-E806-27DE-16EF0EE589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100" y="2702885"/>
            <a:ext cx="3293269" cy="197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5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9">
            <a:extLst>
              <a:ext uri="{FF2B5EF4-FFF2-40B4-BE49-F238E27FC236}">
                <a16:creationId xmlns:a16="http://schemas.microsoft.com/office/drawing/2014/main" id="{AC22613F-029E-4ECD-9E67-CD15E78A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723" y="391182"/>
            <a:ext cx="4446600" cy="733425"/>
          </a:xfrm>
        </p:spPr>
        <p:txBody>
          <a:bodyPr/>
          <a:lstStyle/>
          <a:p>
            <a:r>
              <a:rPr lang="en-US" sz="3200" dirty="0">
                <a:solidFill>
                  <a:srgbClr val="AA6729"/>
                </a:solidFill>
              </a:rPr>
              <a:t>Tools Used</a:t>
            </a:r>
          </a:p>
        </p:txBody>
      </p:sp>
      <p:pic>
        <p:nvPicPr>
          <p:cNvPr id="6" name="Picture Placeholder 46">
            <a:extLst>
              <a:ext uri="{FF2B5EF4-FFF2-40B4-BE49-F238E27FC236}">
                <a16:creationId xmlns:a16="http://schemas.microsoft.com/office/drawing/2014/main" id="{FFFB4E99-4154-292F-C654-DA5A1A8A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4215" y="3025165"/>
            <a:ext cx="217328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F2C70E5-366C-FB7B-CA72-429CC4B0F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48" y="1527198"/>
            <a:ext cx="28289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C877B-1946-5A51-6651-EA7E638CF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427" y="1303361"/>
            <a:ext cx="2505075" cy="11239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79CFC-08FC-B0A5-8450-FAD3A65A9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597" y="3115652"/>
            <a:ext cx="2867025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54"/>
          <p:cNvGrpSpPr/>
          <p:nvPr/>
        </p:nvGrpSpPr>
        <p:grpSpPr>
          <a:xfrm>
            <a:off x="1898375" y="2709757"/>
            <a:ext cx="5347236" cy="806667"/>
            <a:chOff x="3350450" y="3051044"/>
            <a:chExt cx="5347236" cy="806667"/>
          </a:xfrm>
        </p:grpSpPr>
        <p:sp>
          <p:nvSpPr>
            <p:cNvPr id="1039" name="Google Shape;1039;p54"/>
            <p:cNvSpPr/>
            <p:nvPr/>
          </p:nvSpPr>
          <p:spPr>
            <a:xfrm>
              <a:off x="3350450" y="3051044"/>
              <a:ext cx="5347236" cy="806667"/>
            </a:xfrm>
            <a:custGeom>
              <a:avLst/>
              <a:gdLst/>
              <a:ahLst/>
              <a:cxnLst/>
              <a:rect l="l" t="t" r="r" b="b"/>
              <a:pathLst>
                <a:path w="99179" h="8873" extrusionOk="0">
                  <a:moveTo>
                    <a:pt x="0" y="0"/>
                  </a:moveTo>
                  <a:lnTo>
                    <a:pt x="2825" y="4436"/>
                  </a:lnTo>
                  <a:lnTo>
                    <a:pt x="0" y="8872"/>
                  </a:lnTo>
                  <a:lnTo>
                    <a:pt x="99178" y="8872"/>
                  </a:lnTo>
                  <a:lnTo>
                    <a:pt x="95537" y="4436"/>
                  </a:lnTo>
                  <a:lnTo>
                    <a:pt x="99178" y="0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54"/>
            <p:cNvSpPr/>
            <p:nvPr/>
          </p:nvSpPr>
          <p:spPr>
            <a:xfrm>
              <a:off x="3661604" y="3378554"/>
              <a:ext cx="161517" cy="153748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4"/>
            <p:cNvSpPr/>
            <p:nvPr/>
          </p:nvSpPr>
          <p:spPr>
            <a:xfrm>
              <a:off x="8188568" y="3378554"/>
              <a:ext cx="160407" cy="153748"/>
            </a:xfrm>
            <a:custGeom>
              <a:avLst/>
              <a:gdLst/>
              <a:ahLst/>
              <a:cxnLst/>
              <a:rect l="l" t="t" r="r" b="b"/>
              <a:pathLst>
                <a:path w="3035" h="2909" extrusionOk="0">
                  <a:moveTo>
                    <a:pt x="1528" y="0"/>
                  </a:moveTo>
                  <a:lnTo>
                    <a:pt x="1047" y="963"/>
                  </a:lnTo>
                  <a:lnTo>
                    <a:pt x="0" y="1109"/>
                  </a:lnTo>
                  <a:lnTo>
                    <a:pt x="754" y="1841"/>
                  </a:lnTo>
                  <a:lnTo>
                    <a:pt x="565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34" y="1109"/>
                  </a:lnTo>
                  <a:lnTo>
                    <a:pt x="1988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2" name="Google Shape;1042;p54"/>
          <p:cNvSpPr txBox="1">
            <a:spLocks noGrp="1"/>
          </p:cNvSpPr>
          <p:nvPr>
            <p:ph type="title"/>
          </p:nvPr>
        </p:nvSpPr>
        <p:spPr>
          <a:xfrm>
            <a:off x="2353036" y="2793206"/>
            <a:ext cx="4446600" cy="681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lt1"/>
                </a:solidFill>
              </a:rPr>
              <a:t>THANK YOU </a:t>
            </a:r>
            <a:endParaRPr sz="3900" dirty="0">
              <a:solidFill>
                <a:schemeClr val="lt1"/>
              </a:solidFill>
            </a:endParaRPr>
          </a:p>
        </p:txBody>
      </p:sp>
      <p:grpSp>
        <p:nvGrpSpPr>
          <p:cNvPr id="1043" name="Google Shape;1043;p54"/>
          <p:cNvGrpSpPr/>
          <p:nvPr/>
        </p:nvGrpSpPr>
        <p:grpSpPr>
          <a:xfrm>
            <a:off x="2040576" y="2300287"/>
            <a:ext cx="4996018" cy="1453073"/>
            <a:chOff x="2226451" y="1288103"/>
            <a:chExt cx="4658700" cy="2363222"/>
          </a:xfrm>
        </p:grpSpPr>
        <p:cxnSp>
          <p:nvCxnSpPr>
            <p:cNvPr id="1044" name="Google Shape;1044;p54"/>
            <p:cNvCxnSpPr/>
            <p:nvPr/>
          </p:nvCxnSpPr>
          <p:spPr>
            <a:xfrm>
              <a:off x="2226451" y="3651325"/>
              <a:ext cx="46587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54"/>
            <p:cNvCxnSpPr/>
            <p:nvPr/>
          </p:nvCxnSpPr>
          <p:spPr>
            <a:xfrm>
              <a:off x="2226451" y="1571425"/>
              <a:ext cx="46587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46" name="Google Shape;1046;p54"/>
            <p:cNvGrpSpPr/>
            <p:nvPr/>
          </p:nvGrpSpPr>
          <p:grpSpPr>
            <a:xfrm>
              <a:off x="2963636" y="1288103"/>
              <a:ext cx="3889378" cy="198997"/>
              <a:chOff x="4534325" y="1013201"/>
              <a:chExt cx="3889378" cy="198997"/>
            </a:xfrm>
          </p:grpSpPr>
          <p:sp>
            <p:nvSpPr>
              <p:cNvPr id="1047" name="Google Shape;1047;p54"/>
              <p:cNvSpPr/>
              <p:nvPr/>
            </p:nvSpPr>
            <p:spPr>
              <a:xfrm>
                <a:off x="453432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4"/>
              <p:cNvSpPr/>
              <p:nvPr/>
            </p:nvSpPr>
            <p:spPr>
              <a:xfrm>
                <a:off x="486890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4"/>
              <p:cNvSpPr/>
              <p:nvPr/>
            </p:nvSpPr>
            <p:spPr>
              <a:xfrm>
                <a:off x="520347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4"/>
              <p:cNvSpPr/>
              <p:nvPr/>
            </p:nvSpPr>
            <p:spPr>
              <a:xfrm>
                <a:off x="553805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4"/>
              <p:cNvSpPr/>
              <p:nvPr/>
            </p:nvSpPr>
            <p:spPr>
              <a:xfrm>
                <a:off x="587262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4"/>
              <p:cNvSpPr/>
              <p:nvPr/>
            </p:nvSpPr>
            <p:spPr>
              <a:xfrm>
                <a:off x="620720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4"/>
              <p:cNvSpPr/>
              <p:nvPr/>
            </p:nvSpPr>
            <p:spPr>
              <a:xfrm>
                <a:off x="654177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4"/>
              <p:cNvSpPr/>
              <p:nvPr/>
            </p:nvSpPr>
            <p:spPr>
              <a:xfrm>
                <a:off x="687635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54"/>
              <p:cNvSpPr/>
              <p:nvPr/>
            </p:nvSpPr>
            <p:spPr>
              <a:xfrm>
                <a:off x="721092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54"/>
              <p:cNvSpPr/>
              <p:nvPr/>
            </p:nvSpPr>
            <p:spPr>
              <a:xfrm>
                <a:off x="754550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54"/>
              <p:cNvSpPr/>
              <p:nvPr/>
            </p:nvSpPr>
            <p:spPr>
              <a:xfrm>
                <a:off x="788007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54"/>
              <p:cNvSpPr/>
              <p:nvPr/>
            </p:nvSpPr>
            <p:spPr>
              <a:xfrm>
                <a:off x="821465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9" name="Google Shape;1059;p54"/>
            <p:cNvGrpSpPr/>
            <p:nvPr/>
          </p:nvGrpSpPr>
          <p:grpSpPr>
            <a:xfrm>
              <a:off x="2294486" y="1288103"/>
              <a:ext cx="543628" cy="198997"/>
              <a:chOff x="4534325" y="1013201"/>
              <a:chExt cx="543628" cy="198997"/>
            </a:xfrm>
          </p:grpSpPr>
          <p:sp>
            <p:nvSpPr>
              <p:cNvPr id="1060" name="Google Shape;1060;p54"/>
              <p:cNvSpPr/>
              <p:nvPr/>
            </p:nvSpPr>
            <p:spPr>
              <a:xfrm>
                <a:off x="4534325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54"/>
              <p:cNvSpPr/>
              <p:nvPr/>
            </p:nvSpPr>
            <p:spPr>
              <a:xfrm>
                <a:off x="4868900" y="1013201"/>
                <a:ext cx="209053" cy="198997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909" extrusionOk="0">
                    <a:moveTo>
                      <a:pt x="1528" y="0"/>
                    </a:moveTo>
                    <a:lnTo>
                      <a:pt x="1067" y="963"/>
                    </a:lnTo>
                    <a:lnTo>
                      <a:pt x="0" y="1109"/>
                    </a:lnTo>
                    <a:lnTo>
                      <a:pt x="774" y="1841"/>
                    </a:lnTo>
                    <a:lnTo>
                      <a:pt x="586" y="2908"/>
                    </a:lnTo>
                    <a:lnTo>
                      <a:pt x="1528" y="2406"/>
                    </a:lnTo>
                    <a:lnTo>
                      <a:pt x="2469" y="2908"/>
                    </a:lnTo>
                    <a:lnTo>
                      <a:pt x="2281" y="1841"/>
                    </a:lnTo>
                    <a:lnTo>
                      <a:pt x="3055" y="1109"/>
                    </a:lnTo>
                    <a:lnTo>
                      <a:pt x="2009" y="963"/>
                    </a:lnTo>
                    <a:lnTo>
                      <a:pt x="15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1D25-1EF5-2D27-3471-48E241B7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625" y="1858628"/>
            <a:ext cx="6552969" cy="1047303"/>
          </a:xfrm>
        </p:spPr>
        <p:txBody>
          <a:bodyPr/>
          <a:lstStyle/>
          <a:p>
            <a:r>
              <a:rPr lang="en-US" sz="3800" dirty="0">
                <a:solidFill>
                  <a:srgbClr val="6B3D3D"/>
                </a:solidFill>
              </a:rPr>
              <a:t>Analysis &amp; Findings </a:t>
            </a:r>
            <a:endParaRPr lang="en-IN" sz="38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86EF1E88-AEE5-1B78-625D-473DB94069EC}"/>
              </a:ext>
            </a:extLst>
          </p:cNvPr>
          <p:cNvGrpSpPr/>
          <p:nvPr/>
        </p:nvGrpSpPr>
        <p:grpSpPr>
          <a:xfrm>
            <a:off x="2528845" y="2806320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1FC41B10-9B0E-9B96-BEC9-528BA92A2A2C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33DF27A8-B0FF-5484-9E40-EBDE2631D1D7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934E57FB-CEA3-DC85-9DF6-2189ED8A0A8B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9B1F9FF2-5BC7-5177-A3D6-87A077060ECB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DF27D716-7857-B91B-CCF5-F4CDC392F4DB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62C157F6-29A7-ABB2-4B99-7FE8AC65F6D8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5664A8C0-C368-A237-E1FB-6A9A68241B90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637328F8-CBC2-B296-B181-3AE88F99ED4C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8BEAC462-130E-DC8A-CE8C-DD4FDBE1FE20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65B87CC0-5450-A651-C2D6-3D2D5D088FA8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FA92B8A6-D3B0-9BE9-1EBC-11FF60948FCC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ECDBE4B0-1A57-DBB8-7633-BE21914089D7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AED367FD-B0D8-01B7-A941-A9F236C0F795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833D592F-126D-A4BE-6C67-6C0C825021DD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33C67C81-C300-F9D4-A286-B55DF7456029}"/>
              </a:ext>
            </a:extLst>
          </p:cNvPr>
          <p:cNvGrpSpPr/>
          <p:nvPr/>
        </p:nvGrpSpPr>
        <p:grpSpPr>
          <a:xfrm>
            <a:off x="2430009" y="2032440"/>
            <a:ext cx="4756200" cy="699678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5DC07D61-FB10-6682-EAE3-8D643F4B4321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4DA594DE-2453-7D2E-59A1-E417BEC0FBEB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8315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3D85-69D0-7358-6C2F-DA6A1D3B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0" kern="1200" dirty="0">
                <a:solidFill>
                  <a:srgbClr val="A96526"/>
                </a:solidFill>
                <a:latin typeface="+mj-lt"/>
                <a:ea typeface="+mn-ea"/>
                <a:cs typeface="+mn-cs"/>
                <a:sym typeface="Arial"/>
              </a:rPr>
              <a:t>Key</a:t>
            </a:r>
            <a:r>
              <a:rPr lang="en-US" sz="3200" dirty="0"/>
              <a:t> </a:t>
            </a:r>
            <a:r>
              <a:rPr lang="en-US" sz="3200" b="0" kern="1200" dirty="0">
                <a:solidFill>
                  <a:srgbClr val="A96526"/>
                </a:solidFill>
                <a:latin typeface="+mj-lt"/>
                <a:ea typeface="+mn-ea"/>
                <a:cs typeface="+mn-cs"/>
              </a:rPr>
              <a:t>Metrics</a:t>
            </a:r>
            <a:endParaRPr lang="en-IN" sz="3200" b="0" kern="1200" dirty="0">
              <a:solidFill>
                <a:srgbClr val="A96526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84A7-72B5-7B72-7108-A90600113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02" t="27814" r="53261" b="23417"/>
          <a:stretch/>
        </p:blipFill>
        <p:spPr>
          <a:xfrm>
            <a:off x="2718133" y="1290919"/>
            <a:ext cx="3881535" cy="331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DE7947-8F58-42AB-92BE-747A6263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20" y="1370181"/>
            <a:ext cx="1567098" cy="878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8979A-7A81-D05A-59EA-AFCF29493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506131"/>
            <a:ext cx="1598400" cy="87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D0D3E-2789-C5F8-99E6-C4418FA51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370182"/>
            <a:ext cx="1598400" cy="878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B160CA-E3A5-4D96-7CFD-43A76081D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520" y="2506129"/>
            <a:ext cx="1598400" cy="878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539D4-73EC-B8A8-7955-0AD7364CD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5520" y="3642080"/>
            <a:ext cx="1598400" cy="835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BCE71-8D1D-F66D-F43A-1D5C0293FB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751"/>
          <a:stretch/>
        </p:blipFill>
        <p:spPr>
          <a:xfrm>
            <a:off x="726119" y="3642080"/>
            <a:ext cx="1598400" cy="83521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9D7A36B-C2E0-4CE6-367A-BE42F1B6E690}"/>
              </a:ext>
            </a:extLst>
          </p:cNvPr>
          <p:cNvSpPr txBox="1">
            <a:spLocks/>
          </p:cNvSpPr>
          <p:nvPr/>
        </p:nvSpPr>
        <p:spPr>
          <a:xfrm>
            <a:off x="652895" y="468913"/>
            <a:ext cx="10515600" cy="1191936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8769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3703-1DE7-DEE6-BBE0-C96D94FE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7770-824A-50D8-BBDE-12F10D31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624" y="1624508"/>
            <a:ext cx="6552969" cy="873491"/>
          </a:xfrm>
        </p:spPr>
        <p:txBody>
          <a:bodyPr/>
          <a:lstStyle/>
          <a:p>
            <a:r>
              <a:rPr lang="en-US" sz="3800" b="1" dirty="0">
                <a:solidFill>
                  <a:srgbClr val="6B3D3D"/>
                </a:solidFill>
                <a:latin typeface="Arvo"/>
                <a:sym typeface="Arvo"/>
              </a:rPr>
              <a:t>AVERAGE</a:t>
            </a:r>
            <a:r>
              <a:rPr lang="en-US" sz="4800" dirty="0">
                <a:solidFill>
                  <a:srgbClr val="A96526"/>
                </a:solidFill>
              </a:rPr>
              <a:t> </a:t>
            </a:r>
            <a:r>
              <a:rPr lang="en-US" sz="3800" b="1" dirty="0">
                <a:solidFill>
                  <a:srgbClr val="6B3D3D"/>
                </a:solidFill>
                <a:latin typeface="Arvo"/>
                <a:sym typeface="Arvo"/>
              </a:rPr>
              <a:t>COST</a:t>
            </a:r>
            <a:r>
              <a:rPr lang="en-US" sz="4800" dirty="0">
                <a:solidFill>
                  <a:srgbClr val="A96526"/>
                </a:solidFill>
              </a:rPr>
              <a:t> </a:t>
            </a:r>
            <a:r>
              <a:rPr lang="en-US" sz="3800" b="1" dirty="0">
                <a:solidFill>
                  <a:srgbClr val="6B3D3D"/>
                </a:solidFill>
                <a:latin typeface="Arvo"/>
                <a:sym typeface="Arvo"/>
              </a:rPr>
              <a:t>ANALYSIS</a:t>
            </a:r>
            <a:endParaRPr lang="en-IN" sz="38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5003ADA6-2821-DA1A-358F-15B252561957}"/>
              </a:ext>
            </a:extLst>
          </p:cNvPr>
          <p:cNvGrpSpPr/>
          <p:nvPr/>
        </p:nvGrpSpPr>
        <p:grpSpPr>
          <a:xfrm>
            <a:off x="2528845" y="2806320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9738238C-A171-73CC-2F2F-3AC1B2026F9C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F0450156-CD5C-7F84-FE64-7AAFB649E638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5580FAD6-DF6C-10A7-493E-60C6FBFBB1F3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DEDC1C98-FC9C-83F7-1138-D5F6F439BEFA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7B91C690-8E1F-73E0-60A4-2BA0F34ED22B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4BE5F99C-80FD-0B78-8657-C6D35919A724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3BEFB2A4-8A5A-E9B2-B878-E0FF27CB98CE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1ED3C43F-47D1-8532-7ED5-7E26D41E2C21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A3649A57-DFEA-9AEF-8FD9-F8AA9DFE7BAB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15EFC19D-2C4E-17E9-419E-D79C9CD24259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3442CB54-8748-E2D2-5077-06E9D17E4F86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BE173463-6611-7E14-E1F9-BD332DF3A9F3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3DEBCD8A-4597-DF74-3FE7-E8E949A1F953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F4A63CE7-18EF-4C4B-A34F-2D691979B69B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D8E1EF8A-0FAD-EEEC-D95C-CA42BF323108}"/>
              </a:ext>
            </a:extLst>
          </p:cNvPr>
          <p:cNvGrpSpPr/>
          <p:nvPr/>
        </p:nvGrpSpPr>
        <p:grpSpPr>
          <a:xfrm>
            <a:off x="2430009" y="1390389"/>
            <a:ext cx="4756200" cy="1341729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7F0F7E58-669D-95FC-15B3-74D98A869B12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3E506479-06BE-F007-F001-1DABB096CD0A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78333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8A16-1A4A-AD07-B78A-04CDC128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5C3614"/>
                </a:solidFill>
              </a:rPr>
              <a:t>Average Cost Analysis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90C731-AA88-61D1-365F-B93F146C41DC}"/>
              </a:ext>
            </a:extLst>
          </p:cNvPr>
          <p:cNvSpPr txBox="1">
            <a:spLocks/>
          </p:cNvSpPr>
          <p:nvPr/>
        </p:nvSpPr>
        <p:spPr>
          <a:xfrm>
            <a:off x="668358" y="1547776"/>
            <a:ext cx="6193536" cy="63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7635BB5-B895-4573-C7FE-F5A1F3FC8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80" y="1090072"/>
            <a:ext cx="8243486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3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alpha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AutoNum type="romanL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rgbClr val="5C3614"/>
                </a:solidFill>
                <a:cs typeface="Times New Roman" panose="02020603050405020304" pitchFamily="18" charset="0"/>
              </a:rPr>
              <a:t>Country Wise Insights: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US" altLang="en-US" sz="1600" b="1" dirty="0">
                <a:solidFill>
                  <a:srgbClr val="5C3614"/>
                </a:solidFill>
                <a:cs typeface="Times New Roman" panose="02020603050405020304" pitchFamily="18" charset="0"/>
              </a:rPr>
              <a:t>Highest Maximum Average Cost for Two: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b="1" dirty="0">
                <a:solidFill>
                  <a:srgbClr val="607B35"/>
                </a:solidFill>
                <a:cs typeface="Times New Roman" panose="02020603050405020304" pitchFamily="18" charset="0"/>
              </a:rPr>
              <a:t>Singapore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stands out with the highest maximum average cost for two people at </a:t>
            </a:r>
            <a:r>
              <a:rPr lang="en-US" altLang="en-US" b="1" dirty="0">
                <a:solidFill>
                  <a:srgbClr val="607B35"/>
                </a:solidFill>
                <a:cs typeface="Times New Roman" panose="02020603050405020304" pitchFamily="18" charset="0"/>
              </a:rPr>
              <a:t>$500K</a:t>
            </a: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, indicating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the presence of extremely high-end dining options.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naheim"/>
              <a:buNone/>
            </a:pPr>
            <a:r>
              <a:rPr lang="en-US" altLang="en-US" sz="2000" b="1" dirty="0">
                <a:solidFill>
                  <a:srgbClr val="5C3614"/>
                </a:solidFill>
                <a:cs typeface="Times New Roman" panose="02020603050405020304" pitchFamily="18" charset="0"/>
              </a:rPr>
              <a:t>2</a:t>
            </a:r>
            <a:r>
              <a:rPr lang="en-US" altLang="en-US" sz="1800" b="1" dirty="0">
                <a:solidFill>
                  <a:srgbClr val="5C3614"/>
                </a:solidFill>
                <a:cs typeface="Times New Roman" panose="02020603050405020304" pitchFamily="18" charset="0"/>
              </a:rPr>
              <a:t>.  </a:t>
            </a:r>
            <a:r>
              <a:rPr lang="en-US" altLang="en-US" sz="2000" b="1" dirty="0">
                <a:solidFill>
                  <a:srgbClr val="5C3614"/>
                </a:solidFill>
                <a:cs typeface="Times New Roman" panose="02020603050405020304" pitchFamily="18" charset="0"/>
              </a:rPr>
              <a:t>Lowest Maximum Average Cost for Two:</a:t>
            </a:r>
            <a:endParaRPr lang="en-US" altLang="en-US" sz="2000" dirty="0">
              <a:solidFill>
                <a:srgbClr val="5C3614"/>
              </a:solidFill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Sri Lanka </a:t>
            </a: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has the lowest maximum average cost for two people at </a:t>
            </a:r>
            <a:r>
              <a:rPr lang="en-US" altLang="en-US" b="1" dirty="0">
                <a:solidFill>
                  <a:srgbClr val="607B35"/>
                </a:solidFill>
                <a:cs typeface="Times New Roman" panose="02020603050405020304" pitchFamily="18" charset="0"/>
              </a:rPr>
              <a:t>$15.3</a:t>
            </a: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, suggesting a more affordable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 dining scene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naheim"/>
              <a:buAutoNum type="arabicPeriod" startAt="3"/>
            </a:pPr>
            <a:r>
              <a:rPr lang="en-US" altLang="en-US" sz="1600" b="1" dirty="0">
                <a:solidFill>
                  <a:srgbClr val="5C3614"/>
                </a:solidFill>
                <a:cs typeface="Times New Roman" panose="02020603050405020304" pitchFamily="18" charset="0"/>
              </a:rPr>
              <a:t>Countries with Highest Average Cost for Two:</a:t>
            </a:r>
            <a:endParaRPr lang="en-US" altLang="en-US" sz="1600" dirty="0">
              <a:solidFill>
                <a:srgbClr val="5C3614"/>
              </a:solidFill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b="1" dirty="0">
                <a:solidFill>
                  <a:srgbClr val="607B35"/>
                </a:solidFill>
                <a:cs typeface="Times New Roman" panose="02020603050405020304" pitchFamily="18" charset="0"/>
              </a:rPr>
              <a:t>India ($64.7K), USA ($11.3K), and UK ($4.7K)</a:t>
            </a:r>
            <a:r>
              <a:rPr lang="en-US" altLang="en-US" dirty="0">
                <a:solidFill>
                  <a:srgbClr val="607B35"/>
                </a:solidFill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These countries have a high average cost for two, indicating a higher spending power and a market 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for premium dining experiences.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naheim"/>
              <a:buNone/>
            </a:pPr>
            <a:r>
              <a:rPr lang="en-US" altLang="en-US" sz="2000" b="1" dirty="0">
                <a:solidFill>
                  <a:srgbClr val="5C3614"/>
                </a:solidFill>
                <a:cs typeface="Times New Roman" panose="02020603050405020304" pitchFamily="18" charset="0"/>
              </a:rPr>
              <a:t>4.  </a:t>
            </a:r>
            <a:r>
              <a:rPr lang="en-US" altLang="en-US" sz="1600" b="1" dirty="0">
                <a:solidFill>
                  <a:srgbClr val="5C3614"/>
                </a:solidFill>
                <a:cs typeface="Times New Roman" panose="02020603050405020304" pitchFamily="18" charset="0"/>
              </a:rPr>
              <a:t>Countries with Lowest Average Cost for Two:</a:t>
            </a:r>
            <a:endParaRPr lang="en-US" altLang="en-US" sz="1600" dirty="0">
              <a:solidFill>
                <a:srgbClr val="5C3614"/>
              </a:solidFill>
              <a:cs typeface="Times New Roman" panose="02020603050405020304" pitchFamily="18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Sri Lanka ($161K), Canada ($145K), and Turkey ($144K)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Surprisingly, these countries show lower average costs for two in certain contexts which might reflect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Font typeface="Anaheim"/>
              <a:buNone/>
            </a:pPr>
            <a:r>
              <a:rPr lang="en-US" altLang="en-US" dirty="0">
                <a:solidFill>
                  <a:srgbClr val="7E4B1C"/>
                </a:solidFill>
                <a:cs typeface="Times New Roman" panose="02020603050405020304" pitchFamily="18" charset="0"/>
              </a:rPr>
              <a:t> unique, high-cost dining experiences skewing the average.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91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5B81-6541-00EB-001D-A0B6FBB6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5C3614"/>
                </a:solidFill>
              </a:rPr>
              <a:t>Average Cost Analysis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E6D337-1AB8-F8DD-E159-112EDE0B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81" y="1585862"/>
            <a:ext cx="5599376" cy="2775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9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Garamond" pitchFamily="18" charset="0"/>
              <a:buAutoNum type="arabicPeriod"/>
            </a:pPr>
            <a:r>
              <a:rPr lang="en-US" sz="1600" dirty="0">
                <a:solidFill>
                  <a:srgbClr val="5C3614"/>
                </a:solidFill>
              </a:rPr>
              <a:t>Cities with Highest Average Cost for Two:                 </a:t>
            </a:r>
            <a:r>
              <a:rPr lang="en-US" sz="1600" dirty="0">
                <a:solidFill>
                  <a:srgbClr val="607B35"/>
                </a:solidFill>
              </a:rPr>
              <a:t>New Delhi ($39K), Gurgaon ($9.5K), Noida ($6.9K), Singapore,   and London ($3.1K):</a:t>
            </a:r>
          </a:p>
          <a:p>
            <a:pPr lvl="2"/>
            <a:r>
              <a:rPr lang="en-US" sz="1400" b="0" dirty="0">
                <a:solidFill>
                  <a:srgbClr val="7E4B1C"/>
                </a:solidFill>
              </a:rPr>
              <a:t>These cities are major economic hubs with significant disposable income, supporting higher dining costs.</a:t>
            </a:r>
          </a:p>
          <a:p>
            <a:pPr marL="457200" indent="-457200">
              <a:buFont typeface="Garamond" pitchFamily="18" charset="0"/>
              <a:buAutoNum type="arabicPeriod" startAt="2"/>
            </a:pPr>
            <a:r>
              <a:rPr lang="en-US" sz="1600" dirty="0">
                <a:solidFill>
                  <a:srgbClr val="5C3614"/>
                </a:solidFill>
              </a:rPr>
              <a:t>Cities with Lowest Average Cost for Two:                 </a:t>
            </a:r>
            <a:r>
              <a:rPr lang="en-US" sz="1600" dirty="0">
                <a:solidFill>
                  <a:srgbClr val="C00000"/>
                </a:solidFill>
              </a:rPr>
              <a:t>Miller ($0), Mohali ($6.6), Lakes Entrance ($7), Inverloch ($7),  and Dicky Beach ($7):</a:t>
            </a:r>
          </a:p>
          <a:p>
            <a:pPr lvl="2"/>
            <a:r>
              <a:rPr lang="en-US" sz="1400" b="0" dirty="0">
                <a:solidFill>
                  <a:srgbClr val="7E4B1C"/>
                </a:solidFill>
              </a:rPr>
              <a:t>These cities show minimal average dining costs, suggesting more affordable dining options and possibly smaller or less affluent markets.</a:t>
            </a:r>
            <a:endParaRPr lang="en-US" altLang="en-US" sz="1800" b="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8C5EF-B408-17B3-AF21-E8CE59C8A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0" t="27029" r="50125" b="25463"/>
          <a:stretch/>
        </p:blipFill>
        <p:spPr>
          <a:xfrm>
            <a:off x="6059157" y="1373037"/>
            <a:ext cx="2625063" cy="2987944"/>
          </a:xfrm>
          <a:prstGeom prst="rect">
            <a:avLst/>
          </a:prstGeom>
          <a:ln>
            <a:solidFill>
              <a:srgbClr val="5C36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437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3EF65-E13B-87C7-E48B-8968AAD8D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0BBF-9FC9-A44F-9E5D-ADE8A9F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624" y="1624508"/>
            <a:ext cx="6552969" cy="873491"/>
          </a:xfrm>
        </p:spPr>
        <p:txBody>
          <a:bodyPr/>
          <a:lstStyle/>
          <a:p>
            <a:r>
              <a:rPr lang="en-US" sz="3800" b="1" dirty="0">
                <a:solidFill>
                  <a:srgbClr val="6B3D3D"/>
                </a:solidFill>
                <a:latin typeface="Arvo"/>
                <a:sym typeface="Arvo"/>
              </a:rPr>
              <a:t>RATINGS AND REVIEW ANALYSIS</a:t>
            </a:r>
            <a:endParaRPr lang="en-IN" sz="3800" dirty="0"/>
          </a:p>
        </p:txBody>
      </p:sp>
      <p:grpSp>
        <p:nvGrpSpPr>
          <p:cNvPr id="3" name="Google Shape;348;p32">
            <a:extLst>
              <a:ext uri="{FF2B5EF4-FFF2-40B4-BE49-F238E27FC236}">
                <a16:creationId xmlns:a16="http://schemas.microsoft.com/office/drawing/2014/main" id="{1D04EBC5-81A8-F076-3AE0-08166D254B25}"/>
              </a:ext>
            </a:extLst>
          </p:cNvPr>
          <p:cNvGrpSpPr/>
          <p:nvPr/>
        </p:nvGrpSpPr>
        <p:grpSpPr>
          <a:xfrm>
            <a:off x="2466084" y="2829644"/>
            <a:ext cx="4558528" cy="199222"/>
            <a:chOff x="3679970" y="1299607"/>
            <a:chExt cx="4558528" cy="199222"/>
          </a:xfrm>
        </p:grpSpPr>
        <p:sp>
          <p:nvSpPr>
            <p:cNvPr id="4" name="Google Shape;349;p32">
              <a:extLst>
                <a:ext uri="{FF2B5EF4-FFF2-40B4-BE49-F238E27FC236}">
                  <a16:creationId xmlns:a16="http://schemas.microsoft.com/office/drawing/2014/main" id="{6AFEC65E-8223-20E1-7DDE-729FE0F1358E}"/>
                </a:ext>
              </a:extLst>
            </p:cNvPr>
            <p:cNvSpPr/>
            <p:nvPr/>
          </p:nvSpPr>
          <p:spPr>
            <a:xfrm>
              <a:off x="36799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0;p32">
              <a:extLst>
                <a:ext uri="{FF2B5EF4-FFF2-40B4-BE49-F238E27FC236}">
                  <a16:creationId xmlns:a16="http://schemas.microsoft.com/office/drawing/2014/main" id="{0059DB03-10AB-AB5B-5C40-CE218C85308D}"/>
                </a:ext>
              </a:extLst>
            </p:cNvPr>
            <p:cNvSpPr/>
            <p:nvPr/>
          </p:nvSpPr>
          <p:spPr>
            <a:xfrm>
              <a:off x="40145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1;p32">
              <a:extLst>
                <a:ext uri="{FF2B5EF4-FFF2-40B4-BE49-F238E27FC236}">
                  <a16:creationId xmlns:a16="http://schemas.microsoft.com/office/drawing/2014/main" id="{0B1545E1-5C70-76BD-FF39-56EE5C38675E}"/>
                </a:ext>
              </a:extLst>
            </p:cNvPr>
            <p:cNvSpPr/>
            <p:nvPr/>
          </p:nvSpPr>
          <p:spPr>
            <a:xfrm>
              <a:off x="43491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2;p32">
              <a:extLst>
                <a:ext uri="{FF2B5EF4-FFF2-40B4-BE49-F238E27FC236}">
                  <a16:creationId xmlns:a16="http://schemas.microsoft.com/office/drawing/2014/main" id="{9F08B788-2708-F12F-C052-35F840027F92}"/>
                </a:ext>
              </a:extLst>
            </p:cNvPr>
            <p:cNvSpPr/>
            <p:nvPr/>
          </p:nvSpPr>
          <p:spPr>
            <a:xfrm>
              <a:off x="46836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3;p32">
              <a:extLst>
                <a:ext uri="{FF2B5EF4-FFF2-40B4-BE49-F238E27FC236}">
                  <a16:creationId xmlns:a16="http://schemas.microsoft.com/office/drawing/2014/main" id="{D6198C2A-B792-735E-E089-D8381683859B}"/>
                </a:ext>
              </a:extLst>
            </p:cNvPr>
            <p:cNvSpPr/>
            <p:nvPr/>
          </p:nvSpPr>
          <p:spPr>
            <a:xfrm>
              <a:off x="50182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4;p32">
              <a:extLst>
                <a:ext uri="{FF2B5EF4-FFF2-40B4-BE49-F238E27FC236}">
                  <a16:creationId xmlns:a16="http://schemas.microsoft.com/office/drawing/2014/main" id="{EE412BA4-0F92-1F00-6FC5-A8D909EF6C6C}"/>
                </a:ext>
              </a:extLst>
            </p:cNvPr>
            <p:cNvSpPr/>
            <p:nvPr/>
          </p:nvSpPr>
          <p:spPr>
            <a:xfrm>
              <a:off x="53528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;p32">
              <a:extLst>
                <a:ext uri="{FF2B5EF4-FFF2-40B4-BE49-F238E27FC236}">
                  <a16:creationId xmlns:a16="http://schemas.microsoft.com/office/drawing/2014/main" id="{2EAB7BF4-68AB-EC4C-C58E-441833CC1B1B}"/>
                </a:ext>
              </a:extLst>
            </p:cNvPr>
            <p:cNvSpPr/>
            <p:nvPr/>
          </p:nvSpPr>
          <p:spPr>
            <a:xfrm>
              <a:off x="56874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;p32">
              <a:extLst>
                <a:ext uri="{FF2B5EF4-FFF2-40B4-BE49-F238E27FC236}">
                  <a16:creationId xmlns:a16="http://schemas.microsoft.com/office/drawing/2014/main" id="{37CC8282-667E-32C6-0392-3FED894F4870}"/>
                </a:ext>
              </a:extLst>
            </p:cNvPr>
            <p:cNvSpPr/>
            <p:nvPr/>
          </p:nvSpPr>
          <p:spPr>
            <a:xfrm>
              <a:off x="60219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7;p32">
              <a:extLst>
                <a:ext uri="{FF2B5EF4-FFF2-40B4-BE49-F238E27FC236}">
                  <a16:creationId xmlns:a16="http://schemas.microsoft.com/office/drawing/2014/main" id="{EC8CDC45-B86E-B5D9-03C9-01445789921A}"/>
                </a:ext>
              </a:extLst>
            </p:cNvPr>
            <p:cNvSpPr/>
            <p:nvPr/>
          </p:nvSpPr>
          <p:spPr>
            <a:xfrm>
              <a:off x="635657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8;p32">
              <a:extLst>
                <a:ext uri="{FF2B5EF4-FFF2-40B4-BE49-F238E27FC236}">
                  <a16:creationId xmlns:a16="http://schemas.microsoft.com/office/drawing/2014/main" id="{28631405-0D3B-A46D-0635-430690032115}"/>
                </a:ext>
              </a:extLst>
            </p:cNvPr>
            <p:cNvSpPr/>
            <p:nvPr/>
          </p:nvSpPr>
          <p:spPr>
            <a:xfrm>
              <a:off x="669114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9;p32">
              <a:extLst>
                <a:ext uri="{FF2B5EF4-FFF2-40B4-BE49-F238E27FC236}">
                  <a16:creationId xmlns:a16="http://schemas.microsoft.com/office/drawing/2014/main" id="{6CE9C671-ACEA-84FD-0F54-11287D608479}"/>
                </a:ext>
              </a:extLst>
            </p:cNvPr>
            <p:cNvSpPr/>
            <p:nvPr/>
          </p:nvSpPr>
          <p:spPr>
            <a:xfrm>
              <a:off x="7025720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0;p32">
              <a:extLst>
                <a:ext uri="{FF2B5EF4-FFF2-40B4-BE49-F238E27FC236}">
                  <a16:creationId xmlns:a16="http://schemas.microsoft.com/office/drawing/2014/main" id="{B54BD6F6-A28D-7675-9320-3C6F18A3A67D}"/>
                </a:ext>
              </a:extLst>
            </p:cNvPr>
            <p:cNvSpPr/>
            <p:nvPr/>
          </p:nvSpPr>
          <p:spPr>
            <a:xfrm>
              <a:off x="7360295" y="1299607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1;p32">
              <a:extLst>
                <a:ext uri="{FF2B5EF4-FFF2-40B4-BE49-F238E27FC236}">
                  <a16:creationId xmlns:a16="http://schemas.microsoft.com/office/drawing/2014/main" id="{F47D805F-DF34-17D1-5ACC-366C965A4530}"/>
                </a:ext>
              </a:extLst>
            </p:cNvPr>
            <p:cNvSpPr/>
            <p:nvPr/>
          </p:nvSpPr>
          <p:spPr>
            <a:xfrm>
              <a:off x="7694870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;p32">
              <a:extLst>
                <a:ext uri="{FF2B5EF4-FFF2-40B4-BE49-F238E27FC236}">
                  <a16:creationId xmlns:a16="http://schemas.microsoft.com/office/drawing/2014/main" id="{D5264977-1E5E-4B94-262A-3CE954386C90}"/>
                </a:ext>
              </a:extLst>
            </p:cNvPr>
            <p:cNvSpPr/>
            <p:nvPr/>
          </p:nvSpPr>
          <p:spPr>
            <a:xfrm>
              <a:off x="8029445" y="1299832"/>
              <a:ext cx="209053" cy="198997"/>
            </a:xfrm>
            <a:custGeom>
              <a:avLst/>
              <a:gdLst/>
              <a:ahLst/>
              <a:cxnLst/>
              <a:rect l="l" t="t" r="r" b="b"/>
              <a:pathLst>
                <a:path w="3056" h="2909" extrusionOk="0">
                  <a:moveTo>
                    <a:pt x="1528" y="0"/>
                  </a:moveTo>
                  <a:lnTo>
                    <a:pt x="1067" y="963"/>
                  </a:lnTo>
                  <a:lnTo>
                    <a:pt x="0" y="1109"/>
                  </a:lnTo>
                  <a:lnTo>
                    <a:pt x="774" y="1841"/>
                  </a:lnTo>
                  <a:lnTo>
                    <a:pt x="586" y="2908"/>
                  </a:lnTo>
                  <a:lnTo>
                    <a:pt x="1528" y="2406"/>
                  </a:lnTo>
                  <a:lnTo>
                    <a:pt x="2469" y="2908"/>
                  </a:lnTo>
                  <a:lnTo>
                    <a:pt x="2281" y="1841"/>
                  </a:lnTo>
                  <a:lnTo>
                    <a:pt x="3055" y="1109"/>
                  </a:lnTo>
                  <a:lnTo>
                    <a:pt x="2009" y="963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29;p32">
            <a:extLst>
              <a:ext uri="{FF2B5EF4-FFF2-40B4-BE49-F238E27FC236}">
                <a16:creationId xmlns:a16="http://schemas.microsoft.com/office/drawing/2014/main" id="{C6B8133A-C88C-3C89-1F7A-B1A0724C399C}"/>
              </a:ext>
            </a:extLst>
          </p:cNvPr>
          <p:cNvGrpSpPr/>
          <p:nvPr/>
        </p:nvGrpSpPr>
        <p:grpSpPr>
          <a:xfrm>
            <a:off x="1921596" y="1343416"/>
            <a:ext cx="5521982" cy="1435673"/>
            <a:chOff x="3667800" y="1583575"/>
            <a:chExt cx="4756200" cy="1513159"/>
          </a:xfrm>
        </p:grpSpPr>
        <p:cxnSp>
          <p:nvCxnSpPr>
            <p:cNvPr id="19" name="Google Shape;330;p32">
              <a:extLst>
                <a:ext uri="{FF2B5EF4-FFF2-40B4-BE49-F238E27FC236}">
                  <a16:creationId xmlns:a16="http://schemas.microsoft.com/office/drawing/2014/main" id="{7BD35036-8FC2-3577-A1EC-F9D76D75A174}"/>
                </a:ext>
              </a:extLst>
            </p:cNvPr>
            <p:cNvCxnSpPr/>
            <p:nvPr/>
          </p:nvCxnSpPr>
          <p:spPr>
            <a:xfrm>
              <a:off x="3667800" y="1583575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331;p32">
              <a:extLst>
                <a:ext uri="{FF2B5EF4-FFF2-40B4-BE49-F238E27FC236}">
                  <a16:creationId xmlns:a16="http://schemas.microsoft.com/office/drawing/2014/main" id="{CD851D2B-44A7-815A-0732-D47395FC73B8}"/>
                </a:ext>
              </a:extLst>
            </p:cNvPr>
            <p:cNvCxnSpPr/>
            <p:nvPr/>
          </p:nvCxnSpPr>
          <p:spPr>
            <a:xfrm>
              <a:off x="3667800" y="3096734"/>
              <a:ext cx="47562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65126293"/>
      </p:ext>
    </p:extLst>
  </p:cSld>
  <p:clrMapOvr>
    <a:masterClrMapping/>
  </p:clrMapOvr>
</p:sld>
</file>

<file path=ppt/theme/theme1.xml><?xml version="1.0" encoding="utf-8"?>
<a:theme xmlns:a="http://schemas.openxmlformats.org/drawingml/2006/main" name="Western Food Restaurant by Slidesgo">
  <a:themeElements>
    <a:clrScheme name="Simple Light">
      <a:dk1>
        <a:srgbClr val="372814"/>
      </a:dk1>
      <a:lt1>
        <a:srgbClr val="F6F0E4"/>
      </a:lt1>
      <a:dk2>
        <a:srgbClr val="BB9F70"/>
      </a:dk2>
      <a:lt2>
        <a:srgbClr val="9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28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1916</Words>
  <Application>Microsoft Office PowerPoint</Application>
  <PresentationFormat>On-screen Show (16:9)</PresentationFormat>
  <Paragraphs>186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Anaheim</vt:lpstr>
      <vt:lpstr>Times New Roman</vt:lpstr>
      <vt:lpstr>Garamond</vt:lpstr>
      <vt:lpstr>Calibri</vt:lpstr>
      <vt:lpstr>Arvo</vt:lpstr>
      <vt:lpstr>Courier New</vt:lpstr>
      <vt:lpstr>Wingdings</vt:lpstr>
      <vt:lpstr>Western Food Restaurant by Slidesgo</vt:lpstr>
      <vt:lpstr>ZOMATO RESTAURANT ANALYSIS</vt:lpstr>
      <vt:lpstr>CONTENTS OF THIS PROJECT</vt:lpstr>
      <vt:lpstr>Tools Used</vt:lpstr>
      <vt:lpstr>Analysis &amp; Findings </vt:lpstr>
      <vt:lpstr>Key Metrics</vt:lpstr>
      <vt:lpstr>AVERAGE COST ANALYSIS</vt:lpstr>
      <vt:lpstr>Average Cost Analysis</vt:lpstr>
      <vt:lpstr>Average Cost Analysis</vt:lpstr>
      <vt:lpstr>RATINGS AND REVIEW ANALYSIS</vt:lpstr>
      <vt:lpstr>Ratings and Review Analysis</vt:lpstr>
      <vt:lpstr>Ratings and Reviews Analysis:</vt:lpstr>
      <vt:lpstr>Ratings and Review Analysis</vt:lpstr>
      <vt:lpstr>POPULARITY  ANALYSIS</vt:lpstr>
      <vt:lpstr>Popularity Analysis</vt:lpstr>
      <vt:lpstr>Popularity Analysis</vt:lpstr>
      <vt:lpstr>RESTAURANT COUNT ANALYSIS</vt:lpstr>
      <vt:lpstr>Restaurant Count Analysis</vt:lpstr>
      <vt:lpstr>Restaurant Count Analysis</vt:lpstr>
      <vt:lpstr>Restaurant Count Analysis</vt:lpstr>
      <vt:lpstr>SERVICE AVAILABILITY ANALYSIS</vt:lpstr>
      <vt:lpstr>Service Availability Analysis</vt:lpstr>
      <vt:lpstr>Service Availability Analysis</vt:lpstr>
      <vt:lpstr>Observations and Strategy Implementation </vt:lpstr>
      <vt:lpstr>Observations &amp; Strategy implementation</vt:lpstr>
      <vt:lpstr>PowerPoint Presentation</vt:lpstr>
      <vt:lpstr>PowerPoint Presentation</vt:lpstr>
      <vt:lpstr>CONCLUSION</vt:lpstr>
      <vt:lpstr>Summary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Kalyani Kothapalli</dc:creator>
  <cp:lastModifiedBy>Archana S</cp:lastModifiedBy>
  <cp:revision>4</cp:revision>
  <dcterms:modified xsi:type="dcterms:W3CDTF">2025-04-07T08:02:13Z</dcterms:modified>
</cp:coreProperties>
</file>